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78" r:id="rId3"/>
    <p:sldId id="266" r:id="rId4"/>
    <p:sldId id="265" r:id="rId5"/>
    <p:sldId id="258" r:id="rId6"/>
    <p:sldId id="267" r:id="rId7"/>
    <p:sldId id="276" r:id="rId8"/>
    <p:sldId id="268" r:id="rId9"/>
    <p:sldId id="269" r:id="rId10"/>
    <p:sldId id="273" r:id="rId11"/>
    <p:sldId id="259" r:id="rId12"/>
    <p:sldId id="260" r:id="rId13"/>
    <p:sldId id="270" r:id="rId14"/>
    <p:sldId id="280" r:id="rId15"/>
    <p:sldId id="271" r:id="rId16"/>
    <p:sldId id="261" r:id="rId17"/>
    <p:sldId id="262" r:id="rId18"/>
    <p:sldId id="263" r:id="rId19"/>
    <p:sldId id="264" r:id="rId20"/>
    <p:sldId id="274" r:id="rId21"/>
    <p:sldId id="275" r:id="rId22"/>
    <p:sldId id="277" r:id="rId23"/>
    <p:sldId id="281" r:id="rId24"/>
    <p:sldId id="257" r:id="rId25"/>
    <p:sldId id="279" r:id="rId26"/>
  </p:sldIdLst>
  <p:sldSz cx="9144000" cy="6858000" type="screen4x3"/>
  <p:notesSz cx="6858000" cy="9144000"/>
  <p:defaultTextStyle>
    <a:defPPr>
      <a:defRPr lang="en-I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33CC"/>
    <a:srgbClr val="FF99FF"/>
    <a:srgbClr val="FF66FF"/>
    <a:srgbClr val="00CC00"/>
    <a:srgbClr val="FF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79" autoAdjust="0"/>
  </p:normalViewPr>
  <p:slideViewPr>
    <p:cSldViewPr>
      <p:cViewPr>
        <p:scale>
          <a:sx n="94" d="100"/>
          <a:sy n="94" d="100"/>
        </p:scale>
        <p:origin x="-1284" y="-60"/>
      </p:cViewPr>
      <p:guideLst>
        <p:guide orient="horz" pos="2160"/>
        <p:guide pos="2880"/>
      </p:guideLst>
    </p:cSldViewPr>
  </p:slideViewPr>
  <p:notesTextViewPr>
    <p:cViewPr>
      <p:scale>
        <a:sx n="1" d="1"/>
        <a:sy n="1" d="1"/>
      </p:scale>
      <p:origin x="0" y="0"/>
    </p:cViewPr>
  </p:notesTextViewPr>
  <p:sorterViewPr>
    <p:cViewPr>
      <p:scale>
        <a:sx n="100" d="100"/>
        <a:sy n="100" d="100"/>
      </p:scale>
      <p:origin x="0" y="8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IE" altLang="en-US"/>
          </a:p>
        </p:txBody>
      </p:sp>
      <p:sp>
        <p:nvSpPr>
          <p:cNvPr id="5837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IE" altLang="en-US"/>
          </a:p>
        </p:txBody>
      </p:sp>
      <p:sp>
        <p:nvSpPr>
          <p:cNvPr id="5837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IE" altLang="en-US"/>
          </a:p>
        </p:txBody>
      </p:sp>
      <p:sp>
        <p:nvSpPr>
          <p:cNvPr id="5837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89EF12D-D752-4930-8E4D-BB97B746188B}" type="slidenum">
              <a:rPr lang="en-IE" altLang="en-US"/>
              <a:pPr/>
              <a:t>‹#›</a:t>
            </a:fld>
            <a:endParaRPr lang="en-IE" altLang="en-US"/>
          </a:p>
        </p:txBody>
      </p:sp>
    </p:spTree>
    <p:extLst>
      <p:ext uri="{BB962C8B-B14F-4D97-AF65-F5344CB8AC3E}">
        <p14:creationId xmlns:p14="http://schemas.microsoft.com/office/powerpoint/2010/main" val="41620389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endParaRPr lang="en-IE" altLang="en-US"/>
          </a:p>
        </p:txBody>
      </p:sp>
      <p:sp>
        <p:nvSpPr>
          <p:cNvPr id="5" name="Footer Placeholder 4"/>
          <p:cNvSpPr>
            <a:spLocks noGrp="1"/>
          </p:cNvSpPr>
          <p:nvPr>
            <p:ph type="ftr" sz="quarter" idx="11"/>
          </p:nvPr>
        </p:nvSpPr>
        <p:spPr/>
        <p:txBody>
          <a:bodyPr/>
          <a:lstStyle>
            <a:lvl1pPr>
              <a:defRPr/>
            </a:lvl1pPr>
          </a:lstStyle>
          <a:p>
            <a:endParaRPr lang="en-IE" altLang="en-US"/>
          </a:p>
        </p:txBody>
      </p:sp>
      <p:sp>
        <p:nvSpPr>
          <p:cNvPr id="6" name="Slide Number Placeholder 5"/>
          <p:cNvSpPr>
            <a:spLocks noGrp="1"/>
          </p:cNvSpPr>
          <p:nvPr>
            <p:ph type="sldNum" sz="quarter" idx="12"/>
          </p:nvPr>
        </p:nvSpPr>
        <p:spPr/>
        <p:txBody>
          <a:bodyPr/>
          <a:lstStyle>
            <a:lvl1pPr>
              <a:defRPr/>
            </a:lvl1pPr>
          </a:lstStyle>
          <a:p>
            <a:fld id="{F502D55B-AED8-47EB-A6C1-DCAD774AC922}" type="slidenum">
              <a:rPr lang="en-IE" altLang="en-US"/>
              <a:pPr/>
              <a:t>‹#›</a:t>
            </a:fld>
            <a:endParaRPr lang="en-IE" altLang="en-US"/>
          </a:p>
        </p:txBody>
      </p:sp>
    </p:spTree>
    <p:extLst>
      <p:ext uri="{BB962C8B-B14F-4D97-AF65-F5344CB8AC3E}">
        <p14:creationId xmlns:p14="http://schemas.microsoft.com/office/powerpoint/2010/main" val="372936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IE" altLang="en-US"/>
          </a:p>
        </p:txBody>
      </p:sp>
      <p:sp>
        <p:nvSpPr>
          <p:cNvPr id="5" name="Footer Placeholder 4"/>
          <p:cNvSpPr>
            <a:spLocks noGrp="1"/>
          </p:cNvSpPr>
          <p:nvPr>
            <p:ph type="ftr" sz="quarter" idx="11"/>
          </p:nvPr>
        </p:nvSpPr>
        <p:spPr/>
        <p:txBody>
          <a:bodyPr/>
          <a:lstStyle>
            <a:lvl1pPr>
              <a:defRPr/>
            </a:lvl1pPr>
          </a:lstStyle>
          <a:p>
            <a:endParaRPr lang="en-IE" altLang="en-US"/>
          </a:p>
        </p:txBody>
      </p:sp>
      <p:sp>
        <p:nvSpPr>
          <p:cNvPr id="6" name="Slide Number Placeholder 5"/>
          <p:cNvSpPr>
            <a:spLocks noGrp="1"/>
          </p:cNvSpPr>
          <p:nvPr>
            <p:ph type="sldNum" sz="quarter" idx="12"/>
          </p:nvPr>
        </p:nvSpPr>
        <p:spPr/>
        <p:txBody>
          <a:bodyPr/>
          <a:lstStyle>
            <a:lvl1pPr>
              <a:defRPr/>
            </a:lvl1pPr>
          </a:lstStyle>
          <a:p>
            <a:fld id="{B62CC576-FD42-4843-8F9A-8FA53D89DA1B}" type="slidenum">
              <a:rPr lang="en-IE" altLang="en-US"/>
              <a:pPr/>
              <a:t>‹#›</a:t>
            </a:fld>
            <a:endParaRPr lang="en-IE" altLang="en-US"/>
          </a:p>
        </p:txBody>
      </p:sp>
    </p:spTree>
    <p:extLst>
      <p:ext uri="{BB962C8B-B14F-4D97-AF65-F5344CB8AC3E}">
        <p14:creationId xmlns:p14="http://schemas.microsoft.com/office/powerpoint/2010/main" val="32342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IE" altLang="en-US"/>
          </a:p>
        </p:txBody>
      </p:sp>
      <p:sp>
        <p:nvSpPr>
          <p:cNvPr id="5" name="Footer Placeholder 4"/>
          <p:cNvSpPr>
            <a:spLocks noGrp="1"/>
          </p:cNvSpPr>
          <p:nvPr>
            <p:ph type="ftr" sz="quarter" idx="11"/>
          </p:nvPr>
        </p:nvSpPr>
        <p:spPr/>
        <p:txBody>
          <a:bodyPr/>
          <a:lstStyle>
            <a:lvl1pPr>
              <a:defRPr/>
            </a:lvl1pPr>
          </a:lstStyle>
          <a:p>
            <a:endParaRPr lang="en-IE" altLang="en-US"/>
          </a:p>
        </p:txBody>
      </p:sp>
      <p:sp>
        <p:nvSpPr>
          <p:cNvPr id="6" name="Slide Number Placeholder 5"/>
          <p:cNvSpPr>
            <a:spLocks noGrp="1"/>
          </p:cNvSpPr>
          <p:nvPr>
            <p:ph type="sldNum" sz="quarter" idx="12"/>
          </p:nvPr>
        </p:nvSpPr>
        <p:spPr/>
        <p:txBody>
          <a:bodyPr/>
          <a:lstStyle>
            <a:lvl1pPr>
              <a:defRPr/>
            </a:lvl1pPr>
          </a:lstStyle>
          <a:p>
            <a:fld id="{791CC1DB-E03E-4E33-8E29-C53B4E9E9318}" type="slidenum">
              <a:rPr lang="en-IE" altLang="en-US"/>
              <a:pPr/>
              <a:t>‹#›</a:t>
            </a:fld>
            <a:endParaRPr lang="en-IE" altLang="en-US"/>
          </a:p>
        </p:txBody>
      </p:sp>
    </p:spTree>
    <p:extLst>
      <p:ext uri="{BB962C8B-B14F-4D97-AF65-F5344CB8AC3E}">
        <p14:creationId xmlns:p14="http://schemas.microsoft.com/office/powerpoint/2010/main" val="109888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endParaRPr lang="en-IE" altLang="en-US"/>
          </a:p>
        </p:txBody>
      </p:sp>
      <p:sp>
        <p:nvSpPr>
          <p:cNvPr id="5" name="Footer Placeholder 4"/>
          <p:cNvSpPr>
            <a:spLocks noGrp="1"/>
          </p:cNvSpPr>
          <p:nvPr>
            <p:ph type="ftr" sz="quarter" idx="11"/>
          </p:nvPr>
        </p:nvSpPr>
        <p:spPr/>
        <p:txBody>
          <a:bodyPr/>
          <a:lstStyle>
            <a:lvl1pPr>
              <a:defRPr/>
            </a:lvl1pPr>
          </a:lstStyle>
          <a:p>
            <a:endParaRPr lang="en-IE" altLang="en-US"/>
          </a:p>
        </p:txBody>
      </p:sp>
      <p:sp>
        <p:nvSpPr>
          <p:cNvPr id="6" name="Slide Number Placeholder 5"/>
          <p:cNvSpPr>
            <a:spLocks noGrp="1"/>
          </p:cNvSpPr>
          <p:nvPr>
            <p:ph type="sldNum" sz="quarter" idx="12"/>
          </p:nvPr>
        </p:nvSpPr>
        <p:spPr/>
        <p:txBody>
          <a:bodyPr/>
          <a:lstStyle>
            <a:lvl1pPr>
              <a:defRPr/>
            </a:lvl1pPr>
          </a:lstStyle>
          <a:p>
            <a:fld id="{18498886-C7F9-454C-8984-70A8C98C102B}" type="slidenum">
              <a:rPr lang="en-IE" altLang="en-US"/>
              <a:pPr/>
              <a:t>‹#›</a:t>
            </a:fld>
            <a:endParaRPr lang="en-IE" altLang="en-US"/>
          </a:p>
        </p:txBody>
      </p:sp>
    </p:spTree>
    <p:extLst>
      <p:ext uri="{BB962C8B-B14F-4D97-AF65-F5344CB8AC3E}">
        <p14:creationId xmlns:p14="http://schemas.microsoft.com/office/powerpoint/2010/main" val="167176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E" altLang="en-US"/>
          </a:p>
        </p:txBody>
      </p:sp>
      <p:sp>
        <p:nvSpPr>
          <p:cNvPr id="5" name="Footer Placeholder 4"/>
          <p:cNvSpPr>
            <a:spLocks noGrp="1"/>
          </p:cNvSpPr>
          <p:nvPr>
            <p:ph type="ftr" sz="quarter" idx="11"/>
          </p:nvPr>
        </p:nvSpPr>
        <p:spPr/>
        <p:txBody>
          <a:bodyPr/>
          <a:lstStyle>
            <a:lvl1pPr>
              <a:defRPr/>
            </a:lvl1pPr>
          </a:lstStyle>
          <a:p>
            <a:endParaRPr lang="en-IE" altLang="en-US"/>
          </a:p>
        </p:txBody>
      </p:sp>
      <p:sp>
        <p:nvSpPr>
          <p:cNvPr id="6" name="Slide Number Placeholder 5"/>
          <p:cNvSpPr>
            <a:spLocks noGrp="1"/>
          </p:cNvSpPr>
          <p:nvPr>
            <p:ph type="sldNum" sz="quarter" idx="12"/>
          </p:nvPr>
        </p:nvSpPr>
        <p:spPr/>
        <p:txBody>
          <a:bodyPr/>
          <a:lstStyle>
            <a:lvl1pPr>
              <a:defRPr/>
            </a:lvl1pPr>
          </a:lstStyle>
          <a:p>
            <a:fld id="{82045943-FCB6-4D35-A2B1-D2AB02FB2424}" type="slidenum">
              <a:rPr lang="en-IE" altLang="en-US"/>
              <a:pPr/>
              <a:t>‹#›</a:t>
            </a:fld>
            <a:endParaRPr lang="en-IE" altLang="en-US"/>
          </a:p>
        </p:txBody>
      </p:sp>
    </p:spTree>
    <p:extLst>
      <p:ext uri="{BB962C8B-B14F-4D97-AF65-F5344CB8AC3E}">
        <p14:creationId xmlns:p14="http://schemas.microsoft.com/office/powerpoint/2010/main" val="42538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lvl1pPr>
          </a:lstStyle>
          <a:p>
            <a:endParaRPr lang="en-IE" altLang="en-US"/>
          </a:p>
        </p:txBody>
      </p:sp>
      <p:sp>
        <p:nvSpPr>
          <p:cNvPr id="6" name="Footer Placeholder 5"/>
          <p:cNvSpPr>
            <a:spLocks noGrp="1"/>
          </p:cNvSpPr>
          <p:nvPr>
            <p:ph type="ftr" sz="quarter" idx="11"/>
          </p:nvPr>
        </p:nvSpPr>
        <p:spPr/>
        <p:txBody>
          <a:bodyPr/>
          <a:lstStyle>
            <a:lvl1pPr>
              <a:defRPr/>
            </a:lvl1pPr>
          </a:lstStyle>
          <a:p>
            <a:endParaRPr lang="en-IE" altLang="en-US"/>
          </a:p>
        </p:txBody>
      </p:sp>
      <p:sp>
        <p:nvSpPr>
          <p:cNvPr id="7" name="Slide Number Placeholder 6"/>
          <p:cNvSpPr>
            <a:spLocks noGrp="1"/>
          </p:cNvSpPr>
          <p:nvPr>
            <p:ph type="sldNum" sz="quarter" idx="12"/>
          </p:nvPr>
        </p:nvSpPr>
        <p:spPr/>
        <p:txBody>
          <a:bodyPr/>
          <a:lstStyle>
            <a:lvl1pPr>
              <a:defRPr/>
            </a:lvl1pPr>
          </a:lstStyle>
          <a:p>
            <a:fld id="{21402514-A45A-4DE9-B2AA-6FA6B599AD25}" type="slidenum">
              <a:rPr lang="en-IE" altLang="en-US"/>
              <a:pPr/>
              <a:t>‹#›</a:t>
            </a:fld>
            <a:endParaRPr lang="en-IE" altLang="en-US"/>
          </a:p>
        </p:txBody>
      </p:sp>
    </p:spTree>
    <p:extLst>
      <p:ext uri="{BB962C8B-B14F-4D97-AF65-F5344CB8AC3E}">
        <p14:creationId xmlns:p14="http://schemas.microsoft.com/office/powerpoint/2010/main" val="379432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lvl1pPr>
          </a:lstStyle>
          <a:p>
            <a:endParaRPr lang="en-IE" altLang="en-US"/>
          </a:p>
        </p:txBody>
      </p:sp>
      <p:sp>
        <p:nvSpPr>
          <p:cNvPr id="8" name="Footer Placeholder 7"/>
          <p:cNvSpPr>
            <a:spLocks noGrp="1"/>
          </p:cNvSpPr>
          <p:nvPr>
            <p:ph type="ftr" sz="quarter" idx="11"/>
          </p:nvPr>
        </p:nvSpPr>
        <p:spPr/>
        <p:txBody>
          <a:bodyPr/>
          <a:lstStyle>
            <a:lvl1pPr>
              <a:defRPr/>
            </a:lvl1pPr>
          </a:lstStyle>
          <a:p>
            <a:endParaRPr lang="en-IE" altLang="en-US"/>
          </a:p>
        </p:txBody>
      </p:sp>
      <p:sp>
        <p:nvSpPr>
          <p:cNvPr id="9" name="Slide Number Placeholder 8"/>
          <p:cNvSpPr>
            <a:spLocks noGrp="1"/>
          </p:cNvSpPr>
          <p:nvPr>
            <p:ph type="sldNum" sz="quarter" idx="12"/>
          </p:nvPr>
        </p:nvSpPr>
        <p:spPr/>
        <p:txBody>
          <a:bodyPr/>
          <a:lstStyle>
            <a:lvl1pPr>
              <a:defRPr/>
            </a:lvl1pPr>
          </a:lstStyle>
          <a:p>
            <a:fld id="{3F3660B9-1B7C-4A88-859A-735D94C2E6BA}" type="slidenum">
              <a:rPr lang="en-IE" altLang="en-US"/>
              <a:pPr/>
              <a:t>‹#›</a:t>
            </a:fld>
            <a:endParaRPr lang="en-IE" altLang="en-US"/>
          </a:p>
        </p:txBody>
      </p:sp>
    </p:spTree>
    <p:extLst>
      <p:ext uri="{BB962C8B-B14F-4D97-AF65-F5344CB8AC3E}">
        <p14:creationId xmlns:p14="http://schemas.microsoft.com/office/powerpoint/2010/main" val="400346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lvl1pPr>
          </a:lstStyle>
          <a:p>
            <a:endParaRPr lang="en-IE" altLang="en-US"/>
          </a:p>
        </p:txBody>
      </p:sp>
      <p:sp>
        <p:nvSpPr>
          <p:cNvPr id="4" name="Footer Placeholder 3"/>
          <p:cNvSpPr>
            <a:spLocks noGrp="1"/>
          </p:cNvSpPr>
          <p:nvPr>
            <p:ph type="ftr" sz="quarter" idx="11"/>
          </p:nvPr>
        </p:nvSpPr>
        <p:spPr/>
        <p:txBody>
          <a:bodyPr/>
          <a:lstStyle>
            <a:lvl1pPr>
              <a:defRPr/>
            </a:lvl1pPr>
          </a:lstStyle>
          <a:p>
            <a:endParaRPr lang="en-IE" altLang="en-US"/>
          </a:p>
        </p:txBody>
      </p:sp>
      <p:sp>
        <p:nvSpPr>
          <p:cNvPr id="5" name="Slide Number Placeholder 4"/>
          <p:cNvSpPr>
            <a:spLocks noGrp="1"/>
          </p:cNvSpPr>
          <p:nvPr>
            <p:ph type="sldNum" sz="quarter" idx="12"/>
          </p:nvPr>
        </p:nvSpPr>
        <p:spPr/>
        <p:txBody>
          <a:bodyPr/>
          <a:lstStyle>
            <a:lvl1pPr>
              <a:defRPr/>
            </a:lvl1pPr>
          </a:lstStyle>
          <a:p>
            <a:fld id="{E6528B98-3760-4FCF-908F-8045284CF252}" type="slidenum">
              <a:rPr lang="en-IE" altLang="en-US"/>
              <a:pPr/>
              <a:t>‹#›</a:t>
            </a:fld>
            <a:endParaRPr lang="en-IE" altLang="en-US"/>
          </a:p>
        </p:txBody>
      </p:sp>
    </p:spTree>
    <p:extLst>
      <p:ext uri="{BB962C8B-B14F-4D97-AF65-F5344CB8AC3E}">
        <p14:creationId xmlns:p14="http://schemas.microsoft.com/office/powerpoint/2010/main" val="395347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E" altLang="en-US"/>
          </a:p>
        </p:txBody>
      </p:sp>
      <p:sp>
        <p:nvSpPr>
          <p:cNvPr id="3" name="Footer Placeholder 2"/>
          <p:cNvSpPr>
            <a:spLocks noGrp="1"/>
          </p:cNvSpPr>
          <p:nvPr>
            <p:ph type="ftr" sz="quarter" idx="11"/>
          </p:nvPr>
        </p:nvSpPr>
        <p:spPr/>
        <p:txBody>
          <a:bodyPr/>
          <a:lstStyle>
            <a:lvl1pPr>
              <a:defRPr/>
            </a:lvl1pPr>
          </a:lstStyle>
          <a:p>
            <a:endParaRPr lang="en-IE" altLang="en-US"/>
          </a:p>
        </p:txBody>
      </p:sp>
      <p:sp>
        <p:nvSpPr>
          <p:cNvPr id="4" name="Slide Number Placeholder 3"/>
          <p:cNvSpPr>
            <a:spLocks noGrp="1"/>
          </p:cNvSpPr>
          <p:nvPr>
            <p:ph type="sldNum" sz="quarter" idx="12"/>
          </p:nvPr>
        </p:nvSpPr>
        <p:spPr/>
        <p:txBody>
          <a:bodyPr/>
          <a:lstStyle>
            <a:lvl1pPr>
              <a:defRPr/>
            </a:lvl1pPr>
          </a:lstStyle>
          <a:p>
            <a:fld id="{29D54399-34A2-42CE-B90F-B09B35DDAA56}" type="slidenum">
              <a:rPr lang="en-IE" altLang="en-US"/>
              <a:pPr/>
              <a:t>‹#›</a:t>
            </a:fld>
            <a:endParaRPr lang="en-IE" altLang="en-US"/>
          </a:p>
        </p:txBody>
      </p:sp>
    </p:spTree>
    <p:extLst>
      <p:ext uri="{BB962C8B-B14F-4D97-AF65-F5344CB8AC3E}">
        <p14:creationId xmlns:p14="http://schemas.microsoft.com/office/powerpoint/2010/main" val="343358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E" altLang="en-US"/>
          </a:p>
        </p:txBody>
      </p:sp>
      <p:sp>
        <p:nvSpPr>
          <p:cNvPr id="6" name="Footer Placeholder 5"/>
          <p:cNvSpPr>
            <a:spLocks noGrp="1"/>
          </p:cNvSpPr>
          <p:nvPr>
            <p:ph type="ftr" sz="quarter" idx="11"/>
          </p:nvPr>
        </p:nvSpPr>
        <p:spPr/>
        <p:txBody>
          <a:bodyPr/>
          <a:lstStyle>
            <a:lvl1pPr>
              <a:defRPr/>
            </a:lvl1pPr>
          </a:lstStyle>
          <a:p>
            <a:endParaRPr lang="en-IE" altLang="en-US"/>
          </a:p>
        </p:txBody>
      </p:sp>
      <p:sp>
        <p:nvSpPr>
          <p:cNvPr id="7" name="Slide Number Placeholder 6"/>
          <p:cNvSpPr>
            <a:spLocks noGrp="1"/>
          </p:cNvSpPr>
          <p:nvPr>
            <p:ph type="sldNum" sz="quarter" idx="12"/>
          </p:nvPr>
        </p:nvSpPr>
        <p:spPr/>
        <p:txBody>
          <a:bodyPr/>
          <a:lstStyle>
            <a:lvl1pPr>
              <a:defRPr/>
            </a:lvl1pPr>
          </a:lstStyle>
          <a:p>
            <a:fld id="{8249423C-C2CA-49C2-8A83-0AF76AE7A814}" type="slidenum">
              <a:rPr lang="en-IE" altLang="en-US"/>
              <a:pPr/>
              <a:t>‹#›</a:t>
            </a:fld>
            <a:endParaRPr lang="en-IE" altLang="en-US"/>
          </a:p>
        </p:txBody>
      </p:sp>
    </p:spTree>
    <p:extLst>
      <p:ext uri="{BB962C8B-B14F-4D97-AF65-F5344CB8AC3E}">
        <p14:creationId xmlns:p14="http://schemas.microsoft.com/office/powerpoint/2010/main" val="362263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E" altLang="en-US"/>
          </a:p>
        </p:txBody>
      </p:sp>
      <p:sp>
        <p:nvSpPr>
          <p:cNvPr id="6" name="Footer Placeholder 5"/>
          <p:cNvSpPr>
            <a:spLocks noGrp="1"/>
          </p:cNvSpPr>
          <p:nvPr>
            <p:ph type="ftr" sz="quarter" idx="11"/>
          </p:nvPr>
        </p:nvSpPr>
        <p:spPr/>
        <p:txBody>
          <a:bodyPr/>
          <a:lstStyle>
            <a:lvl1pPr>
              <a:defRPr/>
            </a:lvl1pPr>
          </a:lstStyle>
          <a:p>
            <a:endParaRPr lang="en-IE" altLang="en-US"/>
          </a:p>
        </p:txBody>
      </p:sp>
      <p:sp>
        <p:nvSpPr>
          <p:cNvPr id="7" name="Slide Number Placeholder 6"/>
          <p:cNvSpPr>
            <a:spLocks noGrp="1"/>
          </p:cNvSpPr>
          <p:nvPr>
            <p:ph type="sldNum" sz="quarter" idx="12"/>
          </p:nvPr>
        </p:nvSpPr>
        <p:spPr/>
        <p:txBody>
          <a:bodyPr/>
          <a:lstStyle>
            <a:lvl1pPr>
              <a:defRPr/>
            </a:lvl1pPr>
          </a:lstStyle>
          <a:p>
            <a:fld id="{633EEDE9-82C4-4D31-AF45-A319A203ECD5}" type="slidenum">
              <a:rPr lang="en-IE" altLang="en-US"/>
              <a:pPr/>
              <a:t>‹#›</a:t>
            </a:fld>
            <a:endParaRPr lang="en-IE" altLang="en-US"/>
          </a:p>
        </p:txBody>
      </p:sp>
    </p:spTree>
    <p:extLst>
      <p:ext uri="{BB962C8B-B14F-4D97-AF65-F5344CB8AC3E}">
        <p14:creationId xmlns:p14="http://schemas.microsoft.com/office/powerpoint/2010/main" val="143280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E"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IE"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IE"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IE"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C593B48-6123-47FE-A818-856326A7E7BA}" type="slidenum">
              <a:rPr lang="en-IE" altLang="en-US"/>
              <a:pPr/>
              <a:t>‹#›</a:t>
            </a:fld>
            <a:endParaRPr lang="en-IE"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200">
          <a:solidFill>
            <a:srgbClr val="FFFF00"/>
          </a:solidFill>
          <a:latin typeface="+mj-lt"/>
          <a:ea typeface="+mj-ea"/>
          <a:cs typeface="+mj-cs"/>
        </a:defRPr>
      </a:lvl1pPr>
      <a:lvl2pPr algn="ctr" rtl="0" eaLnBrk="1" fontAlgn="base" hangingPunct="1">
        <a:spcBef>
          <a:spcPct val="0"/>
        </a:spcBef>
        <a:spcAft>
          <a:spcPct val="0"/>
        </a:spcAft>
        <a:defRPr sz="3200">
          <a:solidFill>
            <a:srgbClr val="FFFF00"/>
          </a:solidFill>
          <a:latin typeface="Arial" charset="0"/>
        </a:defRPr>
      </a:lvl2pPr>
      <a:lvl3pPr algn="ctr" rtl="0" eaLnBrk="1" fontAlgn="base" hangingPunct="1">
        <a:spcBef>
          <a:spcPct val="0"/>
        </a:spcBef>
        <a:spcAft>
          <a:spcPct val="0"/>
        </a:spcAft>
        <a:defRPr sz="3200">
          <a:solidFill>
            <a:srgbClr val="FFFF00"/>
          </a:solidFill>
          <a:latin typeface="Arial" charset="0"/>
        </a:defRPr>
      </a:lvl3pPr>
      <a:lvl4pPr algn="ctr" rtl="0" eaLnBrk="1" fontAlgn="base" hangingPunct="1">
        <a:spcBef>
          <a:spcPct val="0"/>
        </a:spcBef>
        <a:spcAft>
          <a:spcPct val="0"/>
        </a:spcAft>
        <a:defRPr sz="3200">
          <a:solidFill>
            <a:srgbClr val="FFFF00"/>
          </a:solidFill>
          <a:latin typeface="Arial" charset="0"/>
        </a:defRPr>
      </a:lvl4pPr>
      <a:lvl5pPr algn="ctr" rtl="0" eaLnBrk="1" fontAlgn="base" hangingPunct="1">
        <a:spcBef>
          <a:spcPct val="0"/>
        </a:spcBef>
        <a:spcAft>
          <a:spcPct val="0"/>
        </a:spcAft>
        <a:defRPr sz="3200">
          <a:solidFill>
            <a:srgbClr val="FFFF00"/>
          </a:solidFill>
          <a:latin typeface="Arial" charset="0"/>
        </a:defRPr>
      </a:lvl5pPr>
      <a:lvl6pPr marL="457200" algn="ctr" rtl="0" eaLnBrk="1" fontAlgn="base" hangingPunct="1">
        <a:spcBef>
          <a:spcPct val="0"/>
        </a:spcBef>
        <a:spcAft>
          <a:spcPct val="0"/>
        </a:spcAft>
        <a:defRPr sz="3200">
          <a:solidFill>
            <a:srgbClr val="FFFF00"/>
          </a:solidFill>
          <a:latin typeface="Arial" charset="0"/>
        </a:defRPr>
      </a:lvl6pPr>
      <a:lvl7pPr marL="914400" algn="ctr" rtl="0" eaLnBrk="1" fontAlgn="base" hangingPunct="1">
        <a:spcBef>
          <a:spcPct val="0"/>
        </a:spcBef>
        <a:spcAft>
          <a:spcPct val="0"/>
        </a:spcAft>
        <a:defRPr sz="3200">
          <a:solidFill>
            <a:srgbClr val="FFFF00"/>
          </a:solidFill>
          <a:latin typeface="Arial" charset="0"/>
        </a:defRPr>
      </a:lvl7pPr>
      <a:lvl8pPr marL="1371600" algn="ctr" rtl="0" eaLnBrk="1" fontAlgn="base" hangingPunct="1">
        <a:spcBef>
          <a:spcPct val="0"/>
        </a:spcBef>
        <a:spcAft>
          <a:spcPct val="0"/>
        </a:spcAft>
        <a:defRPr sz="3200">
          <a:solidFill>
            <a:srgbClr val="FFFF00"/>
          </a:solidFill>
          <a:latin typeface="Arial" charset="0"/>
        </a:defRPr>
      </a:lvl8pPr>
      <a:lvl9pPr marL="1828800" algn="ctr" rtl="0" eaLnBrk="1" fontAlgn="base" hangingPunct="1">
        <a:spcBef>
          <a:spcPct val="0"/>
        </a:spcBef>
        <a:spcAft>
          <a:spcPct val="0"/>
        </a:spcAft>
        <a:defRPr sz="3200">
          <a:solidFill>
            <a:srgbClr val="FFFF00"/>
          </a:solidFill>
          <a:latin typeface="Arial" charset="0"/>
        </a:defRPr>
      </a:lvl9pPr>
    </p:titleStyle>
    <p:bodyStyle>
      <a:lvl1pPr marL="342900" indent="-342900" algn="l" rtl="0" eaLnBrk="1" fontAlgn="base" hangingPunct="1">
        <a:spcBef>
          <a:spcPct val="20000"/>
        </a:spcBef>
        <a:spcAft>
          <a:spcPct val="0"/>
        </a:spcAft>
        <a:buChar char="•"/>
        <a:defRPr sz="2400">
          <a:solidFill>
            <a:srgbClr val="FFFF00"/>
          </a:solidFill>
          <a:latin typeface="+mn-lt"/>
          <a:ea typeface="+mn-ea"/>
          <a:cs typeface="+mn-cs"/>
        </a:defRPr>
      </a:lvl1pPr>
      <a:lvl2pPr marL="742950" indent="-285750" algn="l" rtl="0" eaLnBrk="1" fontAlgn="base" hangingPunct="1">
        <a:spcBef>
          <a:spcPct val="20000"/>
        </a:spcBef>
        <a:spcAft>
          <a:spcPct val="0"/>
        </a:spcAft>
        <a:buChar char="–"/>
        <a:defRPr sz="2400">
          <a:solidFill>
            <a:srgbClr val="FFFF00"/>
          </a:solidFill>
          <a:latin typeface="+mn-lt"/>
        </a:defRPr>
      </a:lvl2pPr>
      <a:lvl3pPr marL="1143000" indent="-228600" algn="l" rtl="0" eaLnBrk="1" fontAlgn="base" hangingPunct="1">
        <a:spcBef>
          <a:spcPct val="20000"/>
        </a:spcBef>
        <a:spcAft>
          <a:spcPct val="0"/>
        </a:spcAft>
        <a:buChar char="•"/>
        <a:defRPr sz="2400">
          <a:solidFill>
            <a:srgbClr val="FFFF00"/>
          </a:solidFill>
          <a:latin typeface="+mn-lt"/>
        </a:defRPr>
      </a:lvl3pPr>
      <a:lvl4pPr marL="1600200" indent="-228600" algn="l" rtl="0" eaLnBrk="1" fontAlgn="base" hangingPunct="1">
        <a:spcBef>
          <a:spcPct val="20000"/>
        </a:spcBef>
        <a:spcAft>
          <a:spcPct val="0"/>
        </a:spcAft>
        <a:buChar char="–"/>
        <a:defRPr sz="2400">
          <a:solidFill>
            <a:srgbClr val="FFFF00"/>
          </a:solidFill>
          <a:latin typeface="+mn-lt"/>
        </a:defRPr>
      </a:lvl4pPr>
      <a:lvl5pPr marL="2057400" indent="-228600" algn="l" rtl="0" eaLnBrk="1" fontAlgn="base" hangingPunct="1">
        <a:spcBef>
          <a:spcPct val="20000"/>
        </a:spcBef>
        <a:spcAft>
          <a:spcPct val="0"/>
        </a:spcAft>
        <a:buChar char="»"/>
        <a:defRPr sz="2400">
          <a:solidFill>
            <a:srgbClr val="FFFF00"/>
          </a:solidFill>
          <a:latin typeface="+mn-lt"/>
        </a:defRPr>
      </a:lvl5pPr>
      <a:lvl6pPr marL="2514600" indent="-228600" algn="l" rtl="0" eaLnBrk="1" fontAlgn="base" hangingPunct="1">
        <a:spcBef>
          <a:spcPct val="20000"/>
        </a:spcBef>
        <a:spcAft>
          <a:spcPct val="0"/>
        </a:spcAft>
        <a:buChar char="»"/>
        <a:defRPr sz="2400">
          <a:solidFill>
            <a:srgbClr val="FFFF00"/>
          </a:solidFill>
          <a:latin typeface="+mn-lt"/>
        </a:defRPr>
      </a:lvl6pPr>
      <a:lvl7pPr marL="2971800" indent="-228600" algn="l" rtl="0" eaLnBrk="1" fontAlgn="base" hangingPunct="1">
        <a:spcBef>
          <a:spcPct val="20000"/>
        </a:spcBef>
        <a:spcAft>
          <a:spcPct val="0"/>
        </a:spcAft>
        <a:buChar char="»"/>
        <a:defRPr sz="2400">
          <a:solidFill>
            <a:srgbClr val="FFFF00"/>
          </a:solidFill>
          <a:latin typeface="+mn-lt"/>
        </a:defRPr>
      </a:lvl7pPr>
      <a:lvl8pPr marL="3429000" indent="-228600" algn="l" rtl="0" eaLnBrk="1" fontAlgn="base" hangingPunct="1">
        <a:spcBef>
          <a:spcPct val="20000"/>
        </a:spcBef>
        <a:spcAft>
          <a:spcPct val="0"/>
        </a:spcAft>
        <a:buChar char="»"/>
        <a:defRPr sz="2400">
          <a:solidFill>
            <a:srgbClr val="FFFF00"/>
          </a:solidFill>
          <a:latin typeface="+mn-lt"/>
        </a:defRPr>
      </a:lvl8pPr>
      <a:lvl9pPr marL="3886200" indent="-228600" algn="l" rtl="0" eaLnBrk="1" fontAlgn="base" hangingPunct="1">
        <a:spcBef>
          <a:spcPct val="20000"/>
        </a:spcBef>
        <a:spcAft>
          <a:spcPct val="0"/>
        </a:spcAft>
        <a:buChar char="»"/>
        <a:defRPr sz="24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IE" altLang="en-US" sz="4400" b="1" dirty="0" smtClean="0"/>
              <a:t>North Runway</a:t>
            </a:r>
            <a:endParaRPr lang="en-IE" altLang="en-US" sz="4400" b="1" dirty="0"/>
          </a:p>
        </p:txBody>
      </p:sp>
      <p:sp>
        <p:nvSpPr>
          <p:cNvPr id="2051" name="Rectangle 3"/>
          <p:cNvSpPr>
            <a:spLocks noGrp="1" noChangeArrowheads="1"/>
          </p:cNvSpPr>
          <p:nvPr>
            <p:ph type="subTitle" idx="1"/>
          </p:nvPr>
        </p:nvSpPr>
        <p:spPr>
          <a:xfrm>
            <a:off x="3995738" y="5300663"/>
            <a:ext cx="4968875" cy="1152525"/>
          </a:xfrm>
        </p:spPr>
        <p:txBody>
          <a:bodyPr/>
          <a:lstStyle/>
          <a:p>
            <a:pPr>
              <a:lnSpc>
                <a:spcPct val="90000"/>
              </a:lnSpc>
            </a:pPr>
            <a:r>
              <a:rPr lang="en-IE" altLang="en-US" b="1"/>
              <a:t>Gerry Duggan</a:t>
            </a:r>
          </a:p>
          <a:p>
            <a:pPr>
              <a:lnSpc>
                <a:spcPct val="90000"/>
              </a:lnSpc>
            </a:pPr>
            <a:endParaRPr lang="en-IE" altLang="en-US"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218"/>
            <a:ext cx="8229600" cy="1143000"/>
          </a:xfrm>
        </p:spPr>
        <p:txBody>
          <a:bodyPr/>
          <a:lstStyle/>
          <a:p>
            <a:r>
              <a:rPr lang="en-IE" sz="2800" b="1" dirty="0" smtClean="0"/>
              <a:t>New Regulatory Regime</a:t>
            </a:r>
            <a:endParaRPr lang="en-IE" sz="2800" b="1" dirty="0"/>
          </a:p>
        </p:txBody>
      </p:sp>
      <p:sp>
        <p:nvSpPr>
          <p:cNvPr id="3" name="Content Placeholder 2"/>
          <p:cNvSpPr>
            <a:spLocks noGrp="1"/>
          </p:cNvSpPr>
          <p:nvPr>
            <p:ph idx="1"/>
          </p:nvPr>
        </p:nvSpPr>
        <p:spPr>
          <a:xfrm>
            <a:off x="457200" y="1268760"/>
            <a:ext cx="8229600" cy="4857403"/>
          </a:xfrm>
        </p:spPr>
        <p:txBody>
          <a:bodyPr/>
          <a:lstStyle/>
          <a:p>
            <a:r>
              <a:rPr lang="en-IE" b="1" dirty="0" smtClean="0"/>
              <a:t>IAA designated as Competent Authority,  required to</a:t>
            </a:r>
            <a:endParaRPr lang="en-IE" b="1" dirty="0"/>
          </a:p>
          <a:p>
            <a:pPr marL="0" indent="0">
              <a:buNone/>
            </a:pPr>
            <a:r>
              <a:rPr lang="en-IE" b="1" dirty="0" smtClean="0"/>
              <a:t>       Collaborate with ABP, FCC &amp; the EPA</a:t>
            </a:r>
          </a:p>
          <a:p>
            <a:pPr marL="0" indent="0">
              <a:buNone/>
            </a:pPr>
            <a:r>
              <a:rPr lang="en-IE" b="1" dirty="0" smtClean="0"/>
              <a:t>       Consult with local residents and business interests</a:t>
            </a:r>
          </a:p>
          <a:p>
            <a:pPr marL="0" indent="0">
              <a:buNone/>
            </a:pPr>
            <a:r>
              <a:rPr lang="en-IE" b="1" dirty="0"/>
              <a:t> </a:t>
            </a:r>
            <a:r>
              <a:rPr lang="en-IE" b="1" dirty="0" smtClean="0"/>
              <a:t>      Adhere to ICAO Balanced Approach</a:t>
            </a:r>
          </a:p>
          <a:p>
            <a:pPr marL="0" indent="0">
              <a:buNone/>
            </a:pPr>
            <a:r>
              <a:rPr lang="en-IE" b="1" dirty="0" smtClean="0"/>
              <a:t>       Establish an appropriate and robust appeal    </a:t>
            </a:r>
          </a:p>
          <a:p>
            <a:pPr marL="0" indent="0">
              <a:buNone/>
            </a:pPr>
            <a:r>
              <a:rPr lang="en-IE" b="1" dirty="0"/>
              <a:t> </a:t>
            </a:r>
            <a:r>
              <a:rPr lang="en-IE" b="1" dirty="0" smtClean="0"/>
              <a:t>      mechanism</a:t>
            </a:r>
          </a:p>
          <a:p>
            <a:pPr marL="0" indent="0">
              <a:buNone/>
            </a:pPr>
            <a:r>
              <a:rPr lang="en-IE" b="1" dirty="0" smtClean="0"/>
              <a:t>                                          but</a:t>
            </a:r>
          </a:p>
          <a:p>
            <a:r>
              <a:rPr lang="en-IE" b="1" dirty="0" smtClean="0"/>
              <a:t>IAA will not be bound by operating restrictions foreseen in planning permission granted in 2007 for new runway</a:t>
            </a:r>
            <a:endParaRPr lang="en-IE" b="1" dirty="0"/>
          </a:p>
        </p:txBody>
      </p:sp>
    </p:spTree>
    <p:extLst>
      <p:ext uri="{BB962C8B-B14F-4D97-AF65-F5344CB8AC3E}">
        <p14:creationId xmlns:p14="http://schemas.microsoft.com/office/powerpoint/2010/main" val="26408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solidFill>
                <a:schemeClr val="tx1"/>
              </a:solidFill>
            </a:endParaRPr>
          </a:p>
        </p:txBody>
      </p:sp>
      <p:sp>
        <p:nvSpPr>
          <p:cNvPr id="3" name="Content Placeholder 2"/>
          <p:cNvSpPr>
            <a:spLocks noGrp="1"/>
          </p:cNvSpPr>
          <p:nvPr>
            <p:ph idx="1"/>
          </p:nvPr>
        </p:nvSpPr>
        <p:spPr/>
        <p:txBody>
          <a:bodyPr/>
          <a:lstStyle/>
          <a:p>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92" y="692696"/>
            <a:ext cx="9611904" cy="540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485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solidFill>
                <a:schemeClr val="tx1"/>
              </a:solidFill>
            </a:endParaRPr>
          </a:p>
        </p:txBody>
      </p:sp>
      <p:sp>
        <p:nvSpPr>
          <p:cNvPr id="3" name="Content Placeholder 2"/>
          <p:cNvSpPr>
            <a:spLocks noGrp="1"/>
          </p:cNvSpPr>
          <p:nvPr>
            <p:ph idx="1"/>
          </p:nvPr>
        </p:nvSpPr>
        <p:spPr/>
        <p:txBody>
          <a:bodyPr/>
          <a:lstStyle/>
          <a:p>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692696"/>
            <a:ext cx="10100062" cy="567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173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b="1" dirty="0" smtClean="0"/>
              <a:t>IAA is Financially Independent of Government</a:t>
            </a:r>
            <a:endParaRPr lang="en-IE" sz="2800" b="1" dirty="0"/>
          </a:p>
        </p:txBody>
      </p:sp>
      <p:sp>
        <p:nvSpPr>
          <p:cNvPr id="3" name="Content Placeholder 2"/>
          <p:cNvSpPr>
            <a:spLocks noGrp="1"/>
          </p:cNvSpPr>
          <p:nvPr>
            <p:ph idx="1"/>
          </p:nvPr>
        </p:nvSpPr>
        <p:spPr/>
        <p:txBody>
          <a:bodyPr/>
          <a:lstStyle/>
          <a:p>
            <a:r>
              <a:rPr lang="en-IE" b="1" dirty="0" smtClean="0"/>
              <a:t>2015 Financial Highlights</a:t>
            </a:r>
          </a:p>
          <a:p>
            <a:pPr marL="0" indent="0">
              <a:buNone/>
            </a:pPr>
            <a:endParaRPr lang="en-IE" dirty="0"/>
          </a:p>
        </p:txBody>
      </p:sp>
      <p:graphicFrame>
        <p:nvGraphicFramePr>
          <p:cNvPr id="5" name="Table 4"/>
          <p:cNvGraphicFramePr>
            <a:graphicFrameLocks noGrp="1"/>
          </p:cNvGraphicFramePr>
          <p:nvPr>
            <p:extLst>
              <p:ext uri="{D42A27DB-BD31-4B8C-83A1-F6EECF244321}">
                <p14:modId xmlns:p14="http://schemas.microsoft.com/office/powerpoint/2010/main" val="1071586360"/>
              </p:ext>
            </p:extLst>
          </p:nvPr>
        </p:nvGraphicFramePr>
        <p:xfrm>
          <a:off x="1475656" y="2276872"/>
          <a:ext cx="6096000" cy="3328145"/>
        </p:xfrm>
        <a:graphic>
          <a:graphicData uri="http://schemas.openxmlformats.org/drawingml/2006/table">
            <a:tbl>
              <a:tblPr firstRow="1" bandRow="1">
                <a:tableStyleId>{5C22544A-7EE6-4342-B048-85BDC9FD1C3A}</a:tableStyleId>
              </a:tblPr>
              <a:tblGrid>
                <a:gridCol w="4536504"/>
                <a:gridCol w="1559496"/>
              </a:tblGrid>
              <a:tr h="665629">
                <a:tc>
                  <a:txBody>
                    <a:bodyPr/>
                    <a:lstStyle/>
                    <a:p>
                      <a:endParaRPr lang="en-IE" dirty="0"/>
                    </a:p>
                  </a:txBody>
                  <a:tcPr/>
                </a:tc>
                <a:tc>
                  <a:txBody>
                    <a:bodyPr/>
                    <a:lstStyle/>
                    <a:p>
                      <a:pPr algn="ctr"/>
                      <a:r>
                        <a:rPr lang="en-IE" dirty="0" smtClean="0">
                          <a:solidFill>
                            <a:schemeClr val="tx1"/>
                          </a:solidFill>
                        </a:rPr>
                        <a:t>€m</a:t>
                      </a:r>
                      <a:endParaRPr lang="en-IE" dirty="0">
                        <a:solidFill>
                          <a:schemeClr val="tx1"/>
                        </a:solidFill>
                      </a:endParaRPr>
                    </a:p>
                  </a:txBody>
                  <a:tcPr/>
                </a:tc>
              </a:tr>
              <a:tr h="665629">
                <a:tc>
                  <a:txBody>
                    <a:bodyPr/>
                    <a:lstStyle/>
                    <a:p>
                      <a:r>
                        <a:rPr lang="en-IE" dirty="0" smtClean="0"/>
                        <a:t>Turnover</a:t>
                      </a:r>
                      <a:endParaRPr lang="en-IE" dirty="0"/>
                    </a:p>
                  </a:txBody>
                  <a:tcPr/>
                </a:tc>
                <a:tc>
                  <a:txBody>
                    <a:bodyPr/>
                    <a:lstStyle/>
                    <a:p>
                      <a:pPr algn="ctr"/>
                      <a:r>
                        <a:rPr lang="en-IE" dirty="0" smtClean="0"/>
                        <a:t>183.4</a:t>
                      </a:r>
                      <a:endParaRPr lang="en-IE" dirty="0"/>
                    </a:p>
                  </a:txBody>
                  <a:tcPr/>
                </a:tc>
              </a:tr>
              <a:tr h="665629">
                <a:tc>
                  <a:txBody>
                    <a:bodyPr/>
                    <a:lstStyle/>
                    <a:p>
                      <a:r>
                        <a:rPr lang="en-IE" dirty="0" smtClean="0"/>
                        <a:t>Operating Profit</a:t>
                      </a:r>
                      <a:endParaRPr lang="en-IE" dirty="0"/>
                    </a:p>
                  </a:txBody>
                  <a:tcPr/>
                </a:tc>
                <a:tc>
                  <a:txBody>
                    <a:bodyPr/>
                    <a:lstStyle/>
                    <a:p>
                      <a:pPr algn="ctr"/>
                      <a:r>
                        <a:rPr lang="en-IE" dirty="0" smtClean="0"/>
                        <a:t>33.6</a:t>
                      </a:r>
                      <a:endParaRPr lang="en-IE" dirty="0"/>
                    </a:p>
                  </a:txBody>
                  <a:tcPr/>
                </a:tc>
              </a:tr>
              <a:tr h="665629">
                <a:tc>
                  <a:txBody>
                    <a:bodyPr/>
                    <a:lstStyle/>
                    <a:p>
                      <a:r>
                        <a:rPr lang="en-IE" dirty="0" smtClean="0"/>
                        <a:t>Profit after tax</a:t>
                      </a:r>
                      <a:endParaRPr lang="en-IE" dirty="0"/>
                    </a:p>
                  </a:txBody>
                  <a:tcPr/>
                </a:tc>
                <a:tc>
                  <a:txBody>
                    <a:bodyPr/>
                    <a:lstStyle/>
                    <a:p>
                      <a:pPr algn="ctr"/>
                      <a:r>
                        <a:rPr lang="en-IE" dirty="0" smtClean="0"/>
                        <a:t>24.8</a:t>
                      </a:r>
                      <a:endParaRPr lang="en-IE" dirty="0"/>
                    </a:p>
                  </a:txBody>
                  <a:tcPr/>
                </a:tc>
              </a:tr>
              <a:tr h="665629">
                <a:tc>
                  <a:txBody>
                    <a:bodyPr/>
                    <a:lstStyle/>
                    <a:p>
                      <a:r>
                        <a:rPr lang="en-IE" dirty="0" smtClean="0"/>
                        <a:t>Dividend paid</a:t>
                      </a:r>
                      <a:endParaRPr lang="en-IE" dirty="0"/>
                    </a:p>
                  </a:txBody>
                  <a:tcPr/>
                </a:tc>
                <a:tc>
                  <a:txBody>
                    <a:bodyPr/>
                    <a:lstStyle/>
                    <a:p>
                      <a:pPr algn="ctr"/>
                      <a:r>
                        <a:rPr lang="en-IE" dirty="0" smtClean="0"/>
                        <a:t>6.5</a:t>
                      </a:r>
                      <a:endParaRPr lang="en-IE" dirty="0"/>
                    </a:p>
                  </a:txBody>
                  <a:tcPr/>
                </a:tc>
              </a:tr>
            </a:tbl>
          </a:graphicData>
        </a:graphic>
      </p:graphicFrame>
    </p:spTree>
    <p:extLst>
      <p:ext uri="{BB962C8B-B14F-4D97-AF65-F5344CB8AC3E}">
        <p14:creationId xmlns:p14="http://schemas.microsoft.com/office/powerpoint/2010/main" val="4223968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2"/>
            <a:ext cx="8229600" cy="1143000"/>
          </a:xfrm>
        </p:spPr>
        <p:txBody>
          <a:bodyPr/>
          <a:lstStyle/>
          <a:p>
            <a:r>
              <a:rPr lang="en-IE" sz="2800" b="1" dirty="0" smtClean="0"/>
              <a:t>IAA is Financially Independent of DAA </a:t>
            </a:r>
            <a:endParaRPr lang="en-IE" sz="2800" b="1" dirty="0"/>
          </a:p>
        </p:txBody>
      </p:sp>
      <p:sp>
        <p:nvSpPr>
          <p:cNvPr id="3" name="Content Placeholder 2"/>
          <p:cNvSpPr>
            <a:spLocks noGrp="1"/>
          </p:cNvSpPr>
          <p:nvPr>
            <p:ph idx="1"/>
          </p:nvPr>
        </p:nvSpPr>
        <p:spPr>
          <a:xfrm>
            <a:off x="457200" y="1268760"/>
            <a:ext cx="8229600" cy="4857403"/>
          </a:xfrm>
        </p:spPr>
        <p:txBody>
          <a:bodyPr/>
          <a:lstStyle/>
          <a:p>
            <a:r>
              <a:rPr lang="en-IE" b="1" dirty="0" smtClean="0"/>
              <a:t>IAA Turnover 2015</a:t>
            </a:r>
          </a:p>
          <a:p>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4224744711"/>
              </p:ext>
            </p:extLst>
          </p:nvPr>
        </p:nvGraphicFramePr>
        <p:xfrm>
          <a:off x="1475656" y="1700808"/>
          <a:ext cx="6096000" cy="2926080"/>
        </p:xfrm>
        <a:graphic>
          <a:graphicData uri="http://schemas.openxmlformats.org/drawingml/2006/table">
            <a:tbl>
              <a:tblPr firstRow="1" bandRow="1">
                <a:tableStyleId>{5C22544A-7EE6-4342-B048-85BDC9FD1C3A}</a:tableStyleId>
              </a:tblPr>
              <a:tblGrid>
                <a:gridCol w="3855720"/>
                <a:gridCol w="1120140"/>
                <a:gridCol w="1120140"/>
              </a:tblGrid>
              <a:tr h="293752">
                <a:tc>
                  <a:txBody>
                    <a:bodyPr/>
                    <a:lstStyle/>
                    <a:p>
                      <a:r>
                        <a:rPr lang="en-IE" dirty="0" smtClean="0">
                          <a:solidFill>
                            <a:schemeClr val="tx1"/>
                          </a:solidFill>
                        </a:rPr>
                        <a:t>Activity</a:t>
                      </a:r>
                      <a:endParaRPr lang="en-IE" dirty="0">
                        <a:solidFill>
                          <a:schemeClr val="tx1"/>
                        </a:solidFill>
                      </a:endParaRPr>
                    </a:p>
                  </a:txBody>
                  <a:tcPr/>
                </a:tc>
                <a:tc>
                  <a:txBody>
                    <a:bodyPr/>
                    <a:lstStyle/>
                    <a:p>
                      <a:pPr algn="r"/>
                      <a:r>
                        <a:rPr lang="en-IE" dirty="0" smtClean="0">
                          <a:solidFill>
                            <a:schemeClr val="tx1"/>
                          </a:solidFill>
                        </a:rPr>
                        <a:t>€m</a:t>
                      </a:r>
                      <a:endParaRPr lang="en-IE" dirty="0">
                        <a:solidFill>
                          <a:schemeClr val="tx1"/>
                        </a:solidFill>
                      </a:endParaRPr>
                    </a:p>
                  </a:txBody>
                  <a:tcPr/>
                </a:tc>
                <a:tc>
                  <a:txBody>
                    <a:bodyPr/>
                    <a:lstStyle/>
                    <a:p>
                      <a:pPr algn="r"/>
                      <a:r>
                        <a:rPr lang="en-IE" dirty="0" smtClean="0">
                          <a:solidFill>
                            <a:schemeClr val="tx1"/>
                          </a:solidFill>
                        </a:rPr>
                        <a:t>%</a:t>
                      </a:r>
                      <a:endParaRPr lang="en-IE" dirty="0">
                        <a:solidFill>
                          <a:schemeClr val="tx1"/>
                        </a:solidFill>
                      </a:endParaRPr>
                    </a:p>
                  </a:txBody>
                  <a:tcPr/>
                </a:tc>
              </a:tr>
              <a:tr h="350866">
                <a:tc>
                  <a:txBody>
                    <a:bodyPr/>
                    <a:lstStyle/>
                    <a:p>
                      <a:r>
                        <a:rPr lang="en-IE" dirty="0" err="1" smtClean="0">
                          <a:solidFill>
                            <a:schemeClr val="tx1"/>
                          </a:solidFill>
                        </a:rPr>
                        <a:t>En</a:t>
                      </a:r>
                      <a:r>
                        <a:rPr lang="en-IE" dirty="0" smtClean="0">
                          <a:solidFill>
                            <a:schemeClr val="tx1"/>
                          </a:solidFill>
                        </a:rPr>
                        <a:t> route</a:t>
                      </a:r>
                      <a:endParaRPr lang="en-IE" dirty="0">
                        <a:solidFill>
                          <a:schemeClr val="tx1"/>
                        </a:solidFill>
                      </a:endParaRPr>
                    </a:p>
                  </a:txBody>
                  <a:tcPr/>
                </a:tc>
                <a:tc>
                  <a:txBody>
                    <a:bodyPr/>
                    <a:lstStyle/>
                    <a:p>
                      <a:pPr algn="r"/>
                      <a:r>
                        <a:rPr lang="en-IE" dirty="0" smtClean="0">
                          <a:solidFill>
                            <a:schemeClr val="tx1"/>
                          </a:solidFill>
                        </a:rPr>
                        <a:t>116.4</a:t>
                      </a:r>
                      <a:endParaRPr lang="en-IE" dirty="0">
                        <a:solidFill>
                          <a:schemeClr val="tx1"/>
                        </a:solidFill>
                      </a:endParaRPr>
                    </a:p>
                  </a:txBody>
                  <a:tcPr/>
                </a:tc>
                <a:tc>
                  <a:txBody>
                    <a:bodyPr/>
                    <a:lstStyle/>
                    <a:p>
                      <a:pPr algn="r"/>
                      <a:r>
                        <a:rPr lang="en-IE" dirty="0" smtClean="0">
                          <a:solidFill>
                            <a:schemeClr val="tx1"/>
                          </a:solidFill>
                        </a:rPr>
                        <a:t>63.5</a:t>
                      </a:r>
                      <a:endParaRPr lang="en-IE" dirty="0">
                        <a:solidFill>
                          <a:schemeClr val="tx1"/>
                        </a:solidFill>
                      </a:endParaRPr>
                    </a:p>
                  </a:txBody>
                  <a:tcPr/>
                </a:tc>
              </a:tr>
              <a:tr h="350866">
                <a:tc>
                  <a:txBody>
                    <a:bodyPr/>
                    <a:lstStyle/>
                    <a:p>
                      <a:r>
                        <a:rPr lang="en-IE" dirty="0" smtClean="0">
                          <a:solidFill>
                            <a:schemeClr val="tx1"/>
                          </a:solidFill>
                        </a:rPr>
                        <a:t>Terminal</a:t>
                      </a:r>
                      <a:endParaRPr lang="en-IE" dirty="0">
                        <a:solidFill>
                          <a:schemeClr val="tx1"/>
                        </a:solidFill>
                      </a:endParaRPr>
                    </a:p>
                  </a:txBody>
                  <a:tcPr/>
                </a:tc>
                <a:tc>
                  <a:txBody>
                    <a:bodyPr/>
                    <a:lstStyle/>
                    <a:p>
                      <a:pPr algn="r"/>
                      <a:r>
                        <a:rPr lang="en-IE" dirty="0" smtClean="0">
                          <a:solidFill>
                            <a:schemeClr val="tx1"/>
                          </a:solidFill>
                        </a:rPr>
                        <a:t>21.4</a:t>
                      </a:r>
                      <a:endParaRPr lang="en-IE" dirty="0">
                        <a:solidFill>
                          <a:schemeClr val="tx1"/>
                        </a:solidFill>
                      </a:endParaRPr>
                    </a:p>
                  </a:txBody>
                  <a:tcPr/>
                </a:tc>
                <a:tc>
                  <a:txBody>
                    <a:bodyPr/>
                    <a:lstStyle/>
                    <a:p>
                      <a:pPr algn="r"/>
                      <a:r>
                        <a:rPr lang="en-IE" dirty="0" smtClean="0">
                          <a:solidFill>
                            <a:schemeClr val="tx1"/>
                          </a:solidFill>
                        </a:rPr>
                        <a:t>11.7</a:t>
                      </a:r>
                      <a:endParaRPr lang="en-IE" dirty="0">
                        <a:solidFill>
                          <a:schemeClr val="tx1"/>
                        </a:solidFill>
                      </a:endParaRPr>
                    </a:p>
                  </a:txBody>
                  <a:tcPr/>
                </a:tc>
              </a:tr>
              <a:tr h="350866">
                <a:tc>
                  <a:txBody>
                    <a:bodyPr/>
                    <a:lstStyle/>
                    <a:p>
                      <a:r>
                        <a:rPr lang="en-IE" dirty="0" smtClean="0">
                          <a:solidFill>
                            <a:schemeClr val="tx1"/>
                          </a:solidFill>
                        </a:rPr>
                        <a:t>North Atlantic</a:t>
                      </a:r>
                      <a:r>
                        <a:rPr lang="en-IE" baseline="0" dirty="0" smtClean="0">
                          <a:solidFill>
                            <a:schemeClr val="tx1"/>
                          </a:solidFill>
                        </a:rPr>
                        <a:t> communications</a:t>
                      </a:r>
                      <a:endParaRPr lang="en-IE" dirty="0">
                        <a:solidFill>
                          <a:schemeClr val="tx1"/>
                        </a:solidFill>
                      </a:endParaRPr>
                    </a:p>
                  </a:txBody>
                  <a:tcPr/>
                </a:tc>
                <a:tc>
                  <a:txBody>
                    <a:bodyPr/>
                    <a:lstStyle/>
                    <a:p>
                      <a:pPr algn="r"/>
                      <a:r>
                        <a:rPr lang="en-IE" dirty="0" smtClean="0">
                          <a:solidFill>
                            <a:schemeClr val="tx1"/>
                          </a:solidFill>
                        </a:rPr>
                        <a:t>20.0</a:t>
                      </a:r>
                      <a:endParaRPr lang="en-IE" dirty="0">
                        <a:solidFill>
                          <a:schemeClr val="tx1"/>
                        </a:solidFill>
                      </a:endParaRPr>
                    </a:p>
                  </a:txBody>
                  <a:tcPr/>
                </a:tc>
                <a:tc>
                  <a:txBody>
                    <a:bodyPr/>
                    <a:lstStyle/>
                    <a:p>
                      <a:pPr algn="r"/>
                      <a:r>
                        <a:rPr lang="en-IE" dirty="0" smtClean="0">
                          <a:solidFill>
                            <a:schemeClr val="tx1"/>
                          </a:solidFill>
                        </a:rPr>
                        <a:t>10.9</a:t>
                      </a:r>
                      <a:endParaRPr lang="en-IE" dirty="0">
                        <a:solidFill>
                          <a:schemeClr val="tx1"/>
                        </a:solidFill>
                      </a:endParaRPr>
                    </a:p>
                  </a:txBody>
                  <a:tcPr/>
                </a:tc>
              </a:tr>
              <a:tr h="350866">
                <a:tc>
                  <a:txBody>
                    <a:bodyPr/>
                    <a:lstStyle/>
                    <a:p>
                      <a:r>
                        <a:rPr lang="en-IE" dirty="0" smtClean="0">
                          <a:solidFill>
                            <a:schemeClr val="tx1"/>
                          </a:solidFill>
                        </a:rPr>
                        <a:t>Safety Regulation</a:t>
                      </a:r>
                      <a:endParaRPr lang="en-IE" dirty="0">
                        <a:solidFill>
                          <a:schemeClr val="tx1"/>
                        </a:solidFill>
                      </a:endParaRPr>
                    </a:p>
                  </a:txBody>
                  <a:tcPr/>
                </a:tc>
                <a:tc>
                  <a:txBody>
                    <a:bodyPr/>
                    <a:lstStyle/>
                    <a:p>
                      <a:pPr algn="r"/>
                      <a:r>
                        <a:rPr lang="en-IE" dirty="0" smtClean="0">
                          <a:solidFill>
                            <a:schemeClr val="tx1"/>
                          </a:solidFill>
                        </a:rPr>
                        <a:t>20.2</a:t>
                      </a:r>
                      <a:endParaRPr lang="en-IE" dirty="0">
                        <a:solidFill>
                          <a:schemeClr val="tx1"/>
                        </a:solidFill>
                      </a:endParaRPr>
                    </a:p>
                  </a:txBody>
                  <a:tcPr/>
                </a:tc>
                <a:tc>
                  <a:txBody>
                    <a:bodyPr/>
                    <a:lstStyle/>
                    <a:p>
                      <a:pPr algn="r"/>
                      <a:r>
                        <a:rPr lang="en-IE" dirty="0" smtClean="0">
                          <a:solidFill>
                            <a:schemeClr val="tx1"/>
                          </a:solidFill>
                        </a:rPr>
                        <a:t>11.0</a:t>
                      </a:r>
                      <a:endParaRPr lang="en-IE" dirty="0">
                        <a:solidFill>
                          <a:schemeClr val="tx1"/>
                        </a:solidFill>
                      </a:endParaRPr>
                    </a:p>
                  </a:txBody>
                  <a:tcPr/>
                </a:tc>
              </a:tr>
              <a:tr h="350866">
                <a:tc>
                  <a:txBody>
                    <a:bodyPr/>
                    <a:lstStyle/>
                    <a:p>
                      <a:r>
                        <a:rPr lang="en-IE" dirty="0" smtClean="0">
                          <a:solidFill>
                            <a:schemeClr val="tx1"/>
                          </a:solidFill>
                        </a:rPr>
                        <a:t>Exempt</a:t>
                      </a:r>
                      <a:r>
                        <a:rPr lang="en-IE" baseline="0" dirty="0" smtClean="0">
                          <a:solidFill>
                            <a:schemeClr val="tx1"/>
                          </a:solidFill>
                        </a:rPr>
                        <a:t> air traffic</a:t>
                      </a:r>
                      <a:endParaRPr lang="en-IE" dirty="0">
                        <a:solidFill>
                          <a:schemeClr val="tx1"/>
                        </a:solidFill>
                      </a:endParaRPr>
                    </a:p>
                  </a:txBody>
                  <a:tcPr/>
                </a:tc>
                <a:tc>
                  <a:txBody>
                    <a:bodyPr/>
                    <a:lstStyle/>
                    <a:p>
                      <a:pPr algn="r"/>
                      <a:r>
                        <a:rPr lang="en-IE" dirty="0" smtClean="0">
                          <a:solidFill>
                            <a:schemeClr val="tx1"/>
                          </a:solidFill>
                        </a:rPr>
                        <a:t>1.7</a:t>
                      </a:r>
                      <a:endParaRPr lang="en-IE" dirty="0">
                        <a:solidFill>
                          <a:schemeClr val="tx1"/>
                        </a:solidFill>
                      </a:endParaRPr>
                    </a:p>
                  </a:txBody>
                  <a:tcPr/>
                </a:tc>
                <a:tc>
                  <a:txBody>
                    <a:bodyPr/>
                    <a:lstStyle/>
                    <a:p>
                      <a:pPr algn="r"/>
                      <a:r>
                        <a:rPr lang="en-IE" dirty="0" smtClean="0">
                          <a:solidFill>
                            <a:schemeClr val="tx1"/>
                          </a:solidFill>
                        </a:rPr>
                        <a:t>0.9</a:t>
                      </a:r>
                      <a:endParaRPr lang="en-IE" dirty="0">
                        <a:solidFill>
                          <a:schemeClr val="tx1"/>
                        </a:solidFill>
                      </a:endParaRPr>
                    </a:p>
                  </a:txBody>
                  <a:tcPr/>
                </a:tc>
              </a:tr>
              <a:tr h="350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solidFill>
                            <a:schemeClr val="tx1"/>
                          </a:solidFill>
                        </a:rPr>
                        <a:t>Commercial</a:t>
                      </a:r>
                    </a:p>
                  </a:txBody>
                  <a:tcPr/>
                </a:tc>
                <a:tc>
                  <a:txBody>
                    <a:bodyPr/>
                    <a:lstStyle/>
                    <a:p>
                      <a:pPr algn="r"/>
                      <a:r>
                        <a:rPr lang="en-IE" u="sng" dirty="0" smtClean="0">
                          <a:solidFill>
                            <a:schemeClr val="tx1"/>
                          </a:solidFill>
                        </a:rPr>
                        <a:t>3.7</a:t>
                      </a:r>
                      <a:endParaRPr lang="en-IE" u="sng" dirty="0">
                        <a:solidFill>
                          <a:schemeClr val="tx1"/>
                        </a:solidFill>
                      </a:endParaRPr>
                    </a:p>
                  </a:txBody>
                  <a:tcPr/>
                </a:tc>
                <a:tc>
                  <a:txBody>
                    <a:bodyPr/>
                    <a:lstStyle/>
                    <a:p>
                      <a:pPr algn="r"/>
                      <a:r>
                        <a:rPr lang="en-IE" u="sng" dirty="0" smtClean="0">
                          <a:solidFill>
                            <a:schemeClr val="tx1"/>
                          </a:solidFill>
                        </a:rPr>
                        <a:t>2.0</a:t>
                      </a:r>
                      <a:endParaRPr lang="en-IE" u="sng" dirty="0">
                        <a:solidFill>
                          <a:schemeClr val="tx1"/>
                        </a:solidFill>
                      </a:endParaRPr>
                    </a:p>
                  </a:txBody>
                  <a:tcPr/>
                </a:tc>
              </a:tr>
              <a:tr h="350866">
                <a:tc>
                  <a:txBody>
                    <a:bodyPr/>
                    <a:lstStyle/>
                    <a:p>
                      <a:r>
                        <a:rPr lang="en-IE" b="1" dirty="0" smtClean="0">
                          <a:solidFill>
                            <a:schemeClr val="tx1"/>
                          </a:solidFill>
                        </a:rPr>
                        <a:t>Total</a:t>
                      </a:r>
                      <a:endParaRPr lang="en-IE" b="1" dirty="0">
                        <a:solidFill>
                          <a:schemeClr val="tx1"/>
                        </a:solidFill>
                      </a:endParaRPr>
                    </a:p>
                  </a:txBody>
                  <a:tcPr/>
                </a:tc>
                <a:tc>
                  <a:txBody>
                    <a:bodyPr/>
                    <a:lstStyle/>
                    <a:p>
                      <a:pPr algn="r"/>
                      <a:r>
                        <a:rPr lang="en-IE" dirty="0" smtClean="0">
                          <a:solidFill>
                            <a:schemeClr val="tx1"/>
                          </a:solidFill>
                        </a:rPr>
                        <a:t>183.4</a:t>
                      </a:r>
                      <a:endParaRPr lang="en-IE" dirty="0">
                        <a:solidFill>
                          <a:schemeClr val="tx1"/>
                        </a:solidFill>
                      </a:endParaRPr>
                    </a:p>
                  </a:txBody>
                  <a:tcPr/>
                </a:tc>
                <a:tc>
                  <a:txBody>
                    <a:bodyPr/>
                    <a:lstStyle/>
                    <a:p>
                      <a:pPr algn="r"/>
                      <a:r>
                        <a:rPr lang="en-IE" dirty="0" smtClean="0">
                          <a:solidFill>
                            <a:schemeClr val="tx1"/>
                          </a:solidFill>
                        </a:rPr>
                        <a:t>100.0</a:t>
                      </a:r>
                      <a:endParaRPr lang="en-IE" dirty="0">
                        <a:solidFill>
                          <a:schemeClr val="tx1"/>
                        </a:solidFill>
                      </a:endParaRPr>
                    </a:p>
                  </a:txBody>
                  <a:tcPr/>
                </a:tc>
              </a:tr>
            </a:tbl>
          </a:graphicData>
        </a:graphic>
      </p:graphicFrame>
    </p:spTree>
    <p:extLst>
      <p:ext uri="{BB962C8B-B14F-4D97-AF65-F5344CB8AC3E}">
        <p14:creationId xmlns:p14="http://schemas.microsoft.com/office/powerpoint/2010/main" val="996347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b="1" dirty="0" smtClean="0"/>
              <a:t>IAA presently lacks </a:t>
            </a:r>
            <a:br>
              <a:rPr lang="en-IE" sz="2800" b="1" dirty="0" smtClean="0"/>
            </a:br>
            <a:r>
              <a:rPr lang="en-IE" sz="2800" b="1" dirty="0" smtClean="0"/>
              <a:t>noise measurement, modelling &amp; impact assessment skills</a:t>
            </a:r>
            <a:endParaRPr lang="en-IE" sz="2800" b="1" dirty="0"/>
          </a:p>
        </p:txBody>
      </p:sp>
      <p:sp>
        <p:nvSpPr>
          <p:cNvPr id="3" name="Content Placeholder 2"/>
          <p:cNvSpPr>
            <a:spLocks noGrp="1"/>
          </p:cNvSpPr>
          <p:nvPr>
            <p:ph idx="1"/>
          </p:nvPr>
        </p:nvSpPr>
        <p:spPr>
          <a:xfrm>
            <a:off x="457200" y="1844824"/>
            <a:ext cx="8229600" cy="4281339"/>
          </a:xfrm>
        </p:spPr>
        <p:txBody>
          <a:bodyPr/>
          <a:lstStyle/>
          <a:p>
            <a:r>
              <a:rPr lang="en-IE" b="1" dirty="0" smtClean="0"/>
              <a:t>But  it can readily acquire the required expertise</a:t>
            </a:r>
          </a:p>
          <a:p>
            <a:endParaRPr lang="en-IE" dirty="0"/>
          </a:p>
          <a:p>
            <a:endParaRPr lang="en-IE" dirty="0"/>
          </a:p>
        </p:txBody>
      </p:sp>
      <p:graphicFrame>
        <p:nvGraphicFramePr>
          <p:cNvPr id="5" name="Table 4"/>
          <p:cNvGraphicFramePr>
            <a:graphicFrameLocks noGrp="1"/>
          </p:cNvGraphicFramePr>
          <p:nvPr>
            <p:extLst>
              <p:ext uri="{D42A27DB-BD31-4B8C-83A1-F6EECF244321}">
                <p14:modId xmlns:p14="http://schemas.microsoft.com/office/powerpoint/2010/main" val="559532148"/>
              </p:ext>
            </p:extLst>
          </p:nvPr>
        </p:nvGraphicFramePr>
        <p:xfrm>
          <a:off x="1547664" y="2348880"/>
          <a:ext cx="6096000" cy="3435268"/>
        </p:xfrm>
        <a:graphic>
          <a:graphicData uri="http://schemas.openxmlformats.org/drawingml/2006/table">
            <a:tbl>
              <a:tblPr firstRow="1" bandRow="1">
                <a:tableStyleId>{5C22544A-7EE6-4342-B048-85BDC9FD1C3A}</a:tableStyleId>
              </a:tblPr>
              <a:tblGrid>
                <a:gridCol w="4488160"/>
                <a:gridCol w="1607840"/>
              </a:tblGrid>
              <a:tr h="666074">
                <a:tc>
                  <a:txBody>
                    <a:bodyPr/>
                    <a:lstStyle/>
                    <a:p>
                      <a:r>
                        <a:rPr lang="en-IE" dirty="0" smtClean="0">
                          <a:solidFill>
                            <a:schemeClr val="tx1"/>
                          </a:solidFill>
                        </a:rPr>
                        <a:t>IAA</a:t>
                      </a:r>
                      <a:r>
                        <a:rPr lang="en-IE" baseline="0" dirty="0" smtClean="0">
                          <a:solidFill>
                            <a:schemeClr val="tx1"/>
                          </a:solidFill>
                        </a:rPr>
                        <a:t> Staff Costs 2015</a:t>
                      </a:r>
                      <a:endParaRPr lang="en-IE" dirty="0">
                        <a:solidFill>
                          <a:schemeClr val="tx1"/>
                        </a:solidFill>
                      </a:endParaRPr>
                    </a:p>
                  </a:txBody>
                  <a:tcPr/>
                </a:tc>
                <a:tc>
                  <a:txBody>
                    <a:bodyPr/>
                    <a:lstStyle/>
                    <a:p>
                      <a:endParaRPr lang="en-IE" dirty="0"/>
                    </a:p>
                  </a:txBody>
                  <a:tcPr/>
                </a:tc>
              </a:tr>
              <a:tr h="666074">
                <a:tc>
                  <a:txBody>
                    <a:bodyPr/>
                    <a:lstStyle/>
                    <a:p>
                      <a:r>
                        <a:rPr lang="en-IE" dirty="0" smtClean="0"/>
                        <a:t>Wages &amp; Salaries</a:t>
                      </a:r>
                      <a:r>
                        <a:rPr lang="en-IE" baseline="0" dirty="0" smtClean="0"/>
                        <a:t>                                  €m</a:t>
                      </a:r>
                    </a:p>
                    <a:p>
                      <a:r>
                        <a:rPr lang="en-IE" baseline="0" dirty="0" smtClean="0"/>
                        <a:t>Pension Contributions etc.                    €m </a:t>
                      </a:r>
                    </a:p>
                    <a:p>
                      <a:r>
                        <a:rPr lang="en-IE" baseline="0" dirty="0" smtClean="0"/>
                        <a:t>Total                                                       €m            </a:t>
                      </a:r>
                      <a:endParaRPr lang="en-IE" dirty="0"/>
                    </a:p>
                  </a:txBody>
                  <a:tcPr/>
                </a:tc>
                <a:tc>
                  <a:txBody>
                    <a:bodyPr/>
                    <a:lstStyle/>
                    <a:p>
                      <a:pPr algn="ctr"/>
                      <a:r>
                        <a:rPr lang="en-IE" dirty="0" smtClean="0"/>
                        <a:t>60.0 </a:t>
                      </a:r>
                    </a:p>
                    <a:p>
                      <a:pPr algn="ctr"/>
                      <a:r>
                        <a:rPr lang="en-IE" u="sng" dirty="0" smtClean="0"/>
                        <a:t>26.0</a:t>
                      </a:r>
                    </a:p>
                    <a:p>
                      <a:pPr algn="ctr"/>
                      <a:r>
                        <a:rPr lang="en-IE" dirty="0" smtClean="0"/>
                        <a:t>86.0</a:t>
                      </a:r>
                    </a:p>
                    <a:p>
                      <a:pPr algn="ctr"/>
                      <a:endParaRPr lang="en-IE" dirty="0" smtClean="0"/>
                    </a:p>
                  </a:txBody>
                  <a:tcPr/>
                </a:tc>
              </a:tr>
              <a:tr h="666074">
                <a:tc>
                  <a:txBody>
                    <a:bodyPr/>
                    <a:lstStyle/>
                    <a:p>
                      <a:r>
                        <a:rPr lang="en-IE" dirty="0" smtClean="0"/>
                        <a:t>No of Employees</a:t>
                      </a:r>
                    </a:p>
                    <a:p>
                      <a:endParaRPr lang="en-IE" dirty="0" smtClean="0"/>
                    </a:p>
                    <a:p>
                      <a:r>
                        <a:rPr lang="en-IE" dirty="0" smtClean="0"/>
                        <a:t>Average Cost / Employee</a:t>
                      </a:r>
                      <a:endParaRPr lang="en-IE" dirty="0"/>
                    </a:p>
                  </a:txBody>
                  <a:tcPr/>
                </a:tc>
                <a:tc>
                  <a:txBody>
                    <a:bodyPr/>
                    <a:lstStyle/>
                    <a:p>
                      <a:r>
                        <a:rPr lang="en-IE" dirty="0" smtClean="0"/>
                        <a:t>        655</a:t>
                      </a:r>
                      <a:endParaRPr lang="en-IE" dirty="0"/>
                    </a:p>
                  </a:txBody>
                  <a:tcPr/>
                </a:tc>
              </a:tr>
              <a:tr h="666074">
                <a:tc>
                  <a:txBody>
                    <a:bodyPr/>
                    <a:lstStyle/>
                    <a:p>
                      <a:r>
                        <a:rPr lang="en-IE" dirty="0" smtClean="0"/>
                        <a:t>Wages &amp; Salaries                              €000</a:t>
                      </a:r>
                    </a:p>
                    <a:p>
                      <a:r>
                        <a:rPr lang="en-IE" dirty="0" smtClean="0"/>
                        <a:t>Pension Contributions etc.                 €000    </a:t>
                      </a:r>
                      <a:endParaRPr lang="en-IE" dirty="0"/>
                    </a:p>
                  </a:txBody>
                  <a:tcPr/>
                </a:tc>
                <a:tc>
                  <a:txBody>
                    <a:bodyPr/>
                    <a:lstStyle/>
                    <a:p>
                      <a:r>
                        <a:rPr lang="en-IE" dirty="0" smtClean="0"/>
                        <a:t>        91.6</a:t>
                      </a:r>
                    </a:p>
                    <a:p>
                      <a:r>
                        <a:rPr lang="en-IE" dirty="0" smtClean="0"/>
                        <a:t>        39.6</a:t>
                      </a:r>
                      <a:endParaRPr lang="en-IE" dirty="0"/>
                    </a:p>
                  </a:txBody>
                  <a:tcPr/>
                </a:tc>
              </a:tr>
            </a:tbl>
          </a:graphicData>
        </a:graphic>
      </p:graphicFrame>
    </p:spTree>
    <p:extLst>
      <p:ext uri="{BB962C8B-B14F-4D97-AF65-F5344CB8AC3E}">
        <p14:creationId xmlns:p14="http://schemas.microsoft.com/office/powerpoint/2010/main" val="1000437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solidFill>
                <a:schemeClr val="tx1"/>
              </a:solidFill>
            </a:endParaRPr>
          </a:p>
        </p:txBody>
      </p:sp>
      <p:sp>
        <p:nvSpPr>
          <p:cNvPr id="3" name="Content Placeholder 2"/>
          <p:cNvSpPr>
            <a:spLocks noGrp="1"/>
          </p:cNvSpPr>
          <p:nvPr>
            <p:ph idx="1"/>
          </p:nvPr>
        </p:nvSpPr>
        <p:spPr/>
        <p:txBody>
          <a:bodyPr/>
          <a:lstStyle/>
          <a:p>
            <a:endParaRPr lang="en-I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692696"/>
            <a:ext cx="9587589" cy="538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933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solidFill>
                <a:schemeClr val="tx1"/>
              </a:solidFill>
            </a:endParaRPr>
          </a:p>
        </p:txBody>
      </p:sp>
      <p:sp>
        <p:nvSpPr>
          <p:cNvPr id="3" name="Content Placeholder 2"/>
          <p:cNvSpPr>
            <a:spLocks noGrp="1"/>
          </p:cNvSpPr>
          <p:nvPr>
            <p:ph idx="1"/>
          </p:nvPr>
        </p:nvSpPr>
        <p:spPr/>
        <p:txBody>
          <a:bodyPr/>
          <a:lstStyle/>
          <a:p>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59" y="692696"/>
            <a:ext cx="9459471" cy="5316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59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solidFill>
                <a:schemeClr val="tx1"/>
              </a:solidFill>
            </a:endParaRPr>
          </a:p>
        </p:txBody>
      </p:sp>
      <p:sp>
        <p:nvSpPr>
          <p:cNvPr id="3" name="Content Placeholder 2"/>
          <p:cNvSpPr>
            <a:spLocks noGrp="1"/>
          </p:cNvSpPr>
          <p:nvPr>
            <p:ph idx="1"/>
          </p:nvPr>
        </p:nvSpPr>
        <p:spPr/>
        <p:txBody>
          <a:bodyPr/>
          <a:lstStyle/>
          <a:p>
            <a:endParaRPr lang="en-I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1958"/>
            <a:ext cx="9144000" cy="6457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528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solidFill>
                <a:schemeClr val="tx1"/>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36" y="692697"/>
            <a:ext cx="8979128" cy="634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90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b="1" dirty="0" smtClean="0"/>
              <a:t>Purpose of Presentation</a:t>
            </a:r>
            <a:endParaRPr lang="en-IE" sz="2800" b="1" dirty="0"/>
          </a:p>
        </p:txBody>
      </p:sp>
      <p:sp>
        <p:nvSpPr>
          <p:cNvPr id="3" name="Content Placeholder 2"/>
          <p:cNvSpPr>
            <a:spLocks noGrp="1"/>
          </p:cNvSpPr>
          <p:nvPr>
            <p:ph idx="1"/>
          </p:nvPr>
        </p:nvSpPr>
        <p:spPr/>
        <p:txBody>
          <a:bodyPr/>
          <a:lstStyle/>
          <a:p>
            <a:r>
              <a:rPr lang="en-IE" b="1" dirty="0" smtClean="0"/>
              <a:t>To advise on developments that have taken place since planning permission was granted for the development of the North Runway by ABP in 2007</a:t>
            </a:r>
            <a:endParaRPr lang="en-IE" b="1" dirty="0"/>
          </a:p>
        </p:txBody>
      </p:sp>
    </p:spTree>
    <p:extLst>
      <p:ext uri="{BB962C8B-B14F-4D97-AF65-F5344CB8AC3E}">
        <p14:creationId xmlns:p14="http://schemas.microsoft.com/office/powerpoint/2010/main" val="1313572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b="1" dirty="0" smtClean="0"/>
              <a:t>Aircraft Noise and Population Affected</a:t>
            </a:r>
            <a:endParaRPr lang="en-IE" sz="2800" b="1" dirty="0"/>
          </a:p>
        </p:txBody>
      </p:sp>
      <p:sp>
        <p:nvSpPr>
          <p:cNvPr id="3" name="Content Placeholder 2"/>
          <p:cNvSpPr>
            <a:spLocks noGrp="1"/>
          </p:cNvSpPr>
          <p:nvPr>
            <p:ph idx="1"/>
          </p:nvPr>
        </p:nvSpPr>
        <p:spPr>
          <a:xfrm>
            <a:off x="457200" y="1268760"/>
            <a:ext cx="8229600" cy="4857403"/>
          </a:xfrm>
        </p:spPr>
        <p:txBody>
          <a:bodyPr/>
          <a:lstStyle/>
          <a:p>
            <a:r>
              <a:rPr lang="en-IE" b="1" dirty="0" smtClean="0"/>
              <a:t>UK CAA states that noise levels are perceived as annoying  if noise level exceeds 57 dB(A)</a:t>
            </a:r>
            <a:r>
              <a:rPr lang="en-IE" b="1" dirty="0" err="1" smtClean="0"/>
              <a:t>Leq</a:t>
            </a:r>
            <a:r>
              <a:rPr lang="en-IE" b="1" dirty="0" smtClean="0"/>
              <a:t>  Aircraft noise is recognised as being more annoying than  noise from other sources, at same noise level</a:t>
            </a:r>
          </a:p>
          <a:p>
            <a:endParaRPr lang="en-IE" sz="1000" b="1" dirty="0" smtClean="0"/>
          </a:p>
          <a:p>
            <a:r>
              <a:rPr lang="en-IE" b="1" dirty="0" smtClean="0"/>
              <a:t>DAA &amp; FCC in their contribution to the 2012 report on noise in Dublin Agglomeration reported that just 500 persons in Dublin are exposed to aircraft noise levels in excess of 55 dB(A)</a:t>
            </a:r>
            <a:r>
              <a:rPr lang="en-IE" b="1" dirty="0" err="1" smtClean="0"/>
              <a:t>Lden</a:t>
            </a:r>
            <a:endParaRPr lang="en-IE" b="1" dirty="0" smtClean="0"/>
          </a:p>
          <a:p>
            <a:endParaRPr lang="en-IE" sz="1000" b="1" dirty="0" smtClean="0"/>
          </a:p>
          <a:p>
            <a:r>
              <a:rPr lang="en-IE" b="1" dirty="0" smtClean="0"/>
              <a:t>In Britain the CAA’s latest annual report on the number affected by aircraft noise is </a:t>
            </a:r>
          </a:p>
          <a:p>
            <a:pPr marL="0" indent="0">
              <a:buNone/>
            </a:pPr>
            <a:r>
              <a:rPr lang="en-IE" b="1" dirty="0"/>
              <a:t> </a:t>
            </a:r>
            <a:r>
              <a:rPr lang="en-IE" b="1" dirty="0" smtClean="0"/>
              <a:t>      Manchester  32,100</a:t>
            </a:r>
          </a:p>
          <a:p>
            <a:pPr marL="0" indent="0">
              <a:buNone/>
            </a:pPr>
            <a:r>
              <a:rPr lang="en-IE" b="1" dirty="0"/>
              <a:t> </a:t>
            </a:r>
            <a:r>
              <a:rPr lang="en-IE" b="1" dirty="0" smtClean="0"/>
              <a:t>      Gatwick          3,200</a:t>
            </a:r>
          </a:p>
          <a:p>
            <a:pPr marL="0" indent="0">
              <a:buNone/>
            </a:pPr>
            <a:r>
              <a:rPr lang="en-IE" b="1" dirty="0"/>
              <a:t> </a:t>
            </a:r>
            <a:r>
              <a:rPr lang="en-IE" b="1" dirty="0" smtClean="0"/>
              <a:t>      Stanstead       1,700</a:t>
            </a:r>
            <a:endParaRPr lang="en-IE" b="1" dirty="0"/>
          </a:p>
        </p:txBody>
      </p:sp>
    </p:spTree>
    <p:extLst>
      <p:ext uri="{BB962C8B-B14F-4D97-AF65-F5344CB8AC3E}">
        <p14:creationId xmlns:p14="http://schemas.microsoft.com/office/powerpoint/2010/main" val="19292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b="1" dirty="0" smtClean="0"/>
              <a:t>Impact of North Runway on Noise Problems</a:t>
            </a:r>
            <a:endParaRPr lang="en-IE" sz="2800" b="1" dirty="0"/>
          </a:p>
        </p:txBody>
      </p:sp>
      <p:sp>
        <p:nvSpPr>
          <p:cNvPr id="3" name="Content Placeholder 2"/>
          <p:cNvSpPr>
            <a:spLocks noGrp="1"/>
          </p:cNvSpPr>
          <p:nvPr>
            <p:ph idx="1"/>
          </p:nvPr>
        </p:nvSpPr>
        <p:spPr/>
        <p:txBody>
          <a:bodyPr/>
          <a:lstStyle/>
          <a:p>
            <a:r>
              <a:rPr lang="en-IE" b="1" dirty="0" smtClean="0"/>
              <a:t>DAA in its submission to 2007 planning enquiry contended that the additional runway would not increase the numbers significantly affected by noise</a:t>
            </a:r>
          </a:p>
          <a:p>
            <a:r>
              <a:rPr lang="en-IE" b="1" dirty="0" smtClean="0"/>
              <a:t>This contention was effectively dismissed by ABP</a:t>
            </a:r>
          </a:p>
          <a:p>
            <a:endParaRPr lang="en-IE" sz="1000" b="1" dirty="0" smtClean="0"/>
          </a:p>
          <a:p>
            <a:r>
              <a:rPr lang="en-IE" b="1" dirty="0" smtClean="0"/>
              <a:t>Now DAA have stated that </a:t>
            </a:r>
            <a:r>
              <a:rPr lang="en-IE" b="1" i="1" dirty="0" smtClean="0"/>
              <a:t>“Securing the optimum use of runway system will require the examination of a divergence in departure flight paths from “straight out” for North Runway”</a:t>
            </a:r>
          </a:p>
          <a:p>
            <a:r>
              <a:rPr lang="en-IE" b="1" dirty="0" smtClean="0"/>
              <a:t>This mode of operation was never considered at the runway planning hearings, nor is it provided for in FCC’s Co. Development Plan, or its current Draft Development Plan </a:t>
            </a:r>
            <a:endParaRPr lang="en-IE" b="1" dirty="0"/>
          </a:p>
        </p:txBody>
      </p:sp>
    </p:spTree>
    <p:extLst>
      <p:ext uri="{BB962C8B-B14F-4D97-AF65-F5344CB8AC3E}">
        <p14:creationId xmlns:p14="http://schemas.microsoft.com/office/powerpoint/2010/main" val="3032606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b="1" dirty="0" smtClean="0"/>
              <a:t>Independent Departure Rules</a:t>
            </a:r>
            <a:endParaRPr lang="en-IE" sz="2800" b="1" dirty="0"/>
          </a:p>
        </p:txBody>
      </p:sp>
      <p:sp>
        <p:nvSpPr>
          <p:cNvPr id="3" name="Content Placeholder 2"/>
          <p:cNvSpPr>
            <a:spLocks noGrp="1"/>
          </p:cNvSpPr>
          <p:nvPr>
            <p:ph idx="1"/>
          </p:nvPr>
        </p:nvSpPr>
        <p:spPr/>
        <p:txBody>
          <a:bodyPr/>
          <a:lstStyle/>
          <a:p>
            <a:r>
              <a:rPr lang="en-IE" b="1" dirty="0" smtClean="0"/>
              <a:t>ICAO requirement is that departing flights diverge at a minimum of 15 degrees following take off</a:t>
            </a:r>
          </a:p>
          <a:p>
            <a:r>
              <a:rPr lang="en-IE" b="1" dirty="0" smtClean="0"/>
              <a:t>IAA advised that this could be achieve by the divergence of either or both runway departure paths</a:t>
            </a:r>
          </a:p>
          <a:p>
            <a:r>
              <a:rPr lang="en-IE" b="1" dirty="0" smtClean="0"/>
              <a:t>IAA also advised that, if adopted, this mode of operation would apply throughout the day &amp; night</a:t>
            </a:r>
          </a:p>
          <a:p>
            <a:endParaRPr lang="en-IE" b="1" dirty="0"/>
          </a:p>
          <a:p>
            <a:r>
              <a:rPr lang="en-IE" b="1" dirty="0" smtClean="0"/>
              <a:t>This proposal very substantially widens the range of households potentially affected by significant aircraft noise</a:t>
            </a:r>
            <a:endParaRPr lang="en-IE" b="1" dirty="0"/>
          </a:p>
        </p:txBody>
      </p:sp>
    </p:spTree>
    <p:extLst>
      <p:ext uri="{BB962C8B-B14F-4D97-AF65-F5344CB8AC3E}">
        <p14:creationId xmlns:p14="http://schemas.microsoft.com/office/powerpoint/2010/main" val="2291767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b="1" dirty="0" smtClean="0"/>
              <a:t>Possible Divergent Flight Paths for </a:t>
            </a:r>
            <a:br>
              <a:rPr lang="en-IE" sz="2800" b="1" dirty="0" smtClean="0"/>
            </a:br>
            <a:r>
              <a:rPr lang="en-IE" sz="2800" b="1" dirty="0" smtClean="0"/>
              <a:t>Departing Aircraft</a:t>
            </a:r>
            <a:endParaRPr lang="en-IE" sz="2800" b="1" dirty="0"/>
          </a:p>
        </p:txBody>
      </p:sp>
      <p:pic>
        <p:nvPicPr>
          <p:cNvPr id="2050" name="Picture 2" descr="C:\Users\harvey01\Downloads\AerianNRCo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424" y="1846113"/>
            <a:ext cx="12960424" cy="446864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824087" y="4934671"/>
            <a:ext cx="8382143" cy="1342458"/>
          </a:xfrm>
          <a:custGeom>
            <a:avLst/>
            <a:gdLst>
              <a:gd name="connsiteX0" fmla="*/ 0 w 4907705"/>
              <a:gd name="connsiteY0" fmla="*/ 0 h 734368"/>
              <a:gd name="connsiteX1" fmla="*/ 1822450 w 4907705"/>
              <a:gd name="connsiteY1" fmla="*/ 120650 h 734368"/>
              <a:gd name="connsiteX2" fmla="*/ 2108200 w 4907705"/>
              <a:gd name="connsiteY2" fmla="*/ 165100 h 734368"/>
              <a:gd name="connsiteX3" fmla="*/ 2425700 w 4907705"/>
              <a:gd name="connsiteY3" fmla="*/ 241300 h 734368"/>
              <a:gd name="connsiteX4" fmla="*/ 2755900 w 4907705"/>
              <a:gd name="connsiteY4" fmla="*/ 304800 h 734368"/>
              <a:gd name="connsiteX5" fmla="*/ 4724400 w 4907705"/>
              <a:gd name="connsiteY5" fmla="*/ 698500 h 734368"/>
              <a:gd name="connsiteX6" fmla="*/ 4705350 w 4907705"/>
              <a:gd name="connsiteY6" fmla="*/ 692150 h 734368"/>
              <a:gd name="connsiteX0" fmla="*/ 0 w 4907705"/>
              <a:gd name="connsiteY0" fmla="*/ 0 h 734368"/>
              <a:gd name="connsiteX1" fmla="*/ 1822450 w 4907705"/>
              <a:gd name="connsiteY1" fmla="*/ 120650 h 734368"/>
              <a:gd name="connsiteX2" fmla="*/ 2165350 w 4907705"/>
              <a:gd name="connsiteY2" fmla="*/ 177800 h 734368"/>
              <a:gd name="connsiteX3" fmla="*/ 2425700 w 4907705"/>
              <a:gd name="connsiteY3" fmla="*/ 241300 h 734368"/>
              <a:gd name="connsiteX4" fmla="*/ 2755900 w 4907705"/>
              <a:gd name="connsiteY4" fmla="*/ 304800 h 734368"/>
              <a:gd name="connsiteX5" fmla="*/ 4724400 w 4907705"/>
              <a:gd name="connsiteY5" fmla="*/ 698500 h 734368"/>
              <a:gd name="connsiteX6" fmla="*/ 4705350 w 4907705"/>
              <a:gd name="connsiteY6" fmla="*/ 692150 h 734368"/>
              <a:gd name="connsiteX0" fmla="*/ 0 w 4907705"/>
              <a:gd name="connsiteY0" fmla="*/ 0 h 734368"/>
              <a:gd name="connsiteX1" fmla="*/ 1822450 w 4907705"/>
              <a:gd name="connsiteY1" fmla="*/ 120650 h 734368"/>
              <a:gd name="connsiteX2" fmla="*/ 2165350 w 4907705"/>
              <a:gd name="connsiteY2" fmla="*/ 177800 h 734368"/>
              <a:gd name="connsiteX3" fmla="*/ 2482850 w 4907705"/>
              <a:gd name="connsiteY3" fmla="*/ 228600 h 734368"/>
              <a:gd name="connsiteX4" fmla="*/ 2755900 w 4907705"/>
              <a:gd name="connsiteY4" fmla="*/ 304800 h 734368"/>
              <a:gd name="connsiteX5" fmla="*/ 4724400 w 4907705"/>
              <a:gd name="connsiteY5" fmla="*/ 698500 h 734368"/>
              <a:gd name="connsiteX6" fmla="*/ 4705350 w 4907705"/>
              <a:gd name="connsiteY6" fmla="*/ 692150 h 734368"/>
              <a:gd name="connsiteX0" fmla="*/ 0 w 4907705"/>
              <a:gd name="connsiteY0" fmla="*/ 0 h 734368"/>
              <a:gd name="connsiteX1" fmla="*/ 1822450 w 4907705"/>
              <a:gd name="connsiteY1" fmla="*/ 120650 h 734368"/>
              <a:gd name="connsiteX2" fmla="*/ 2165350 w 4907705"/>
              <a:gd name="connsiteY2" fmla="*/ 177800 h 734368"/>
              <a:gd name="connsiteX3" fmla="*/ 2451100 w 4907705"/>
              <a:gd name="connsiteY3" fmla="*/ 228600 h 734368"/>
              <a:gd name="connsiteX4" fmla="*/ 2755900 w 4907705"/>
              <a:gd name="connsiteY4" fmla="*/ 304800 h 734368"/>
              <a:gd name="connsiteX5" fmla="*/ 4724400 w 4907705"/>
              <a:gd name="connsiteY5" fmla="*/ 698500 h 734368"/>
              <a:gd name="connsiteX6" fmla="*/ 4705350 w 4907705"/>
              <a:gd name="connsiteY6" fmla="*/ 692150 h 734368"/>
              <a:gd name="connsiteX0" fmla="*/ 0 w 4907705"/>
              <a:gd name="connsiteY0" fmla="*/ 0 h 734368"/>
              <a:gd name="connsiteX1" fmla="*/ 1822450 w 4907705"/>
              <a:gd name="connsiteY1" fmla="*/ 120650 h 734368"/>
              <a:gd name="connsiteX2" fmla="*/ 2190750 w 4907705"/>
              <a:gd name="connsiteY2" fmla="*/ 171450 h 734368"/>
              <a:gd name="connsiteX3" fmla="*/ 2451100 w 4907705"/>
              <a:gd name="connsiteY3" fmla="*/ 228600 h 734368"/>
              <a:gd name="connsiteX4" fmla="*/ 2755900 w 4907705"/>
              <a:gd name="connsiteY4" fmla="*/ 304800 h 734368"/>
              <a:gd name="connsiteX5" fmla="*/ 4724400 w 4907705"/>
              <a:gd name="connsiteY5" fmla="*/ 698500 h 734368"/>
              <a:gd name="connsiteX6" fmla="*/ 4705350 w 4907705"/>
              <a:gd name="connsiteY6" fmla="*/ 692150 h 734368"/>
              <a:gd name="connsiteX0" fmla="*/ 0 w 4902284"/>
              <a:gd name="connsiteY0" fmla="*/ 0 h 734368"/>
              <a:gd name="connsiteX1" fmla="*/ 1822450 w 4902284"/>
              <a:gd name="connsiteY1" fmla="*/ 120650 h 734368"/>
              <a:gd name="connsiteX2" fmla="*/ 2190750 w 4902284"/>
              <a:gd name="connsiteY2" fmla="*/ 171450 h 734368"/>
              <a:gd name="connsiteX3" fmla="*/ 2451100 w 4902284"/>
              <a:gd name="connsiteY3" fmla="*/ 228600 h 734368"/>
              <a:gd name="connsiteX4" fmla="*/ 2832100 w 4902284"/>
              <a:gd name="connsiteY4" fmla="*/ 304800 h 734368"/>
              <a:gd name="connsiteX5" fmla="*/ 4724400 w 4902284"/>
              <a:gd name="connsiteY5" fmla="*/ 698500 h 734368"/>
              <a:gd name="connsiteX6" fmla="*/ 4705350 w 4902284"/>
              <a:gd name="connsiteY6" fmla="*/ 692150 h 734368"/>
              <a:gd name="connsiteX0" fmla="*/ 0 w 4902284"/>
              <a:gd name="connsiteY0" fmla="*/ 0 h 734368"/>
              <a:gd name="connsiteX1" fmla="*/ 1822450 w 4902284"/>
              <a:gd name="connsiteY1" fmla="*/ 120650 h 734368"/>
              <a:gd name="connsiteX2" fmla="*/ 2190750 w 4902284"/>
              <a:gd name="connsiteY2" fmla="*/ 171450 h 734368"/>
              <a:gd name="connsiteX3" fmla="*/ 2517775 w 4902284"/>
              <a:gd name="connsiteY3" fmla="*/ 228600 h 734368"/>
              <a:gd name="connsiteX4" fmla="*/ 2832100 w 4902284"/>
              <a:gd name="connsiteY4" fmla="*/ 304800 h 734368"/>
              <a:gd name="connsiteX5" fmla="*/ 4724400 w 4902284"/>
              <a:gd name="connsiteY5" fmla="*/ 698500 h 734368"/>
              <a:gd name="connsiteX6" fmla="*/ 4705350 w 4902284"/>
              <a:gd name="connsiteY6" fmla="*/ 692150 h 734368"/>
              <a:gd name="connsiteX0" fmla="*/ 0 w 4902284"/>
              <a:gd name="connsiteY0" fmla="*/ 0 h 734368"/>
              <a:gd name="connsiteX1" fmla="*/ 1822450 w 4902284"/>
              <a:gd name="connsiteY1" fmla="*/ 120650 h 734368"/>
              <a:gd name="connsiteX2" fmla="*/ 2105025 w 4902284"/>
              <a:gd name="connsiteY2" fmla="*/ 142875 h 734368"/>
              <a:gd name="connsiteX3" fmla="*/ 2517775 w 4902284"/>
              <a:gd name="connsiteY3" fmla="*/ 228600 h 734368"/>
              <a:gd name="connsiteX4" fmla="*/ 2832100 w 4902284"/>
              <a:gd name="connsiteY4" fmla="*/ 304800 h 734368"/>
              <a:gd name="connsiteX5" fmla="*/ 4724400 w 4902284"/>
              <a:gd name="connsiteY5" fmla="*/ 698500 h 734368"/>
              <a:gd name="connsiteX6" fmla="*/ 4705350 w 4902284"/>
              <a:gd name="connsiteY6" fmla="*/ 692150 h 734368"/>
              <a:gd name="connsiteX0" fmla="*/ 0 w 5550984"/>
              <a:gd name="connsiteY0" fmla="*/ 0 h 866505"/>
              <a:gd name="connsiteX1" fmla="*/ 1822450 w 5550984"/>
              <a:gd name="connsiteY1" fmla="*/ 120650 h 866505"/>
              <a:gd name="connsiteX2" fmla="*/ 2105025 w 5550984"/>
              <a:gd name="connsiteY2" fmla="*/ 142875 h 866505"/>
              <a:gd name="connsiteX3" fmla="*/ 2517775 w 5550984"/>
              <a:gd name="connsiteY3" fmla="*/ 228600 h 866505"/>
              <a:gd name="connsiteX4" fmla="*/ 2832100 w 5550984"/>
              <a:gd name="connsiteY4" fmla="*/ 304800 h 866505"/>
              <a:gd name="connsiteX5" fmla="*/ 5550984 w 5550984"/>
              <a:gd name="connsiteY5" fmla="*/ 866505 h 866505"/>
              <a:gd name="connsiteX6" fmla="*/ 4705350 w 5550984"/>
              <a:gd name="connsiteY6" fmla="*/ 692150 h 866505"/>
              <a:gd name="connsiteX0" fmla="*/ 0 w 5913875"/>
              <a:gd name="connsiteY0" fmla="*/ 0 h 947147"/>
              <a:gd name="connsiteX1" fmla="*/ 1822450 w 5913875"/>
              <a:gd name="connsiteY1" fmla="*/ 120650 h 947147"/>
              <a:gd name="connsiteX2" fmla="*/ 2105025 w 5913875"/>
              <a:gd name="connsiteY2" fmla="*/ 142875 h 947147"/>
              <a:gd name="connsiteX3" fmla="*/ 2517775 w 5913875"/>
              <a:gd name="connsiteY3" fmla="*/ 228600 h 947147"/>
              <a:gd name="connsiteX4" fmla="*/ 2832100 w 5913875"/>
              <a:gd name="connsiteY4" fmla="*/ 304800 h 947147"/>
              <a:gd name="connsiteX5" fmla="*/ 5913875 w 5913875"/>
              <a:gd name="connsiteY5" fmla="*/ 947147 h 947147"/>
              <a:gd name="connsiteX6" fmla="*/ 4705350 w 5913875"/>
              <a:gd name="connsiteY6" fmla="*/ 692150 h 94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3875" h="947147">
                <a:moveTo>
                  <a:pt x="0" y="0"/>
                </a:moveTo>
                <a:lnTo>
                  <a:pt x="1822450" y="120650"/>
                </a:lnTo>
                <a:cubicBezTo>
                  <a:pt x="2173287" y="144462"/>
                  <a:pt x="1989138" y="124883"/>
                  <a:pt x="2105025" y="142875"/>
                </a:cubicBezTo>
                <a:cubicBezTo>
                  <a:pt x="2220912" y="160867"/>
                  <a:pt x="2396596" y="201613"/>
                  <a:pt x="2517775" y="228600"/>
                </a:cubicBezTo>
                <a:cubicBezTo>
                  <a:pt x="2638954" y="255587"/>
                  <a:pt x="2266083" y="185042"/>
                  <a:pt x="2832100" y="304800"/>
                </a:cubicBezTo>
                <a:lnTo>
                  <a:pt x="5913875" y="947147"/>
                </a:lnTo>
                <a:lnTo>
                  <a:pt x="4705350" y="69215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Freeform 12"/>
          <p:cNvSpPr/>
          <p:nvPr/>
        </p:nvSpPr>
        <p:spPr>
          <a:xfrm>
            <a:off x="1685925" y="2371725"/>
            <a:ext cx="7543800" cy="1318677"/>
          </a:xfrm>
          <a:custGeom>
            <a:avLst/>
            <a:gdLst>
              <a:gd name="connsiteX0" fmla="*/ 0 w 6858000"/>
              <a:gd name="connsiteY0" fmla="*/ 876300 h 1090077"/>
              <a:gd name="connsiteX1" fmla="*/ 2628900 w 6858000"/>
              <a:gd name="connsiteY1" fmla="*/ 1066800 h 1090077"/>
              <a:gd name="connsiteX2" fmla="*/ 2828925 w 6858000"/>
              <a:gd name="connsiteY2" fmla="*/ 1085850 h 1090077"/>
              <a:gd name="connsiteX3" fmla="*/ 3200400 w 6858000"/>
              <a:gd name="connsiteY3" fmla="*/ 1057275 h 1090077"/>
              <a:gd name="connsiteX4" fmla="*/ 4076700 w 6858000"/>
              <a:gd name="connsiteY4" fmla="*/ 857250 h 1090077"/>
              <a:gd name="connsiteX5" fmla="*/ 6858000 w 6858000"/>
              <a:gd name="connsiteY5" fmla="*/ 0 h 1090077"/>
              <a:gd name="connsiteX0" fmla="*/ 0 w 7543800"/>
              <a:gd name="connsiteY0" fmla="*/ 1104900 h 1318677"/>
              <a:gd name="connsiteX1" fmla="*/ 2628900 w 7543800"/>
              <a:gd name="connsiteY1" fmla="*/ 1295400 h 1318677"/>
              <a:gd name="connsiteX2" fmla="*/ 2828925 w 7543800"/>
              <a:gd name="connsiteY2" fmla="*/ 1314450 h 1318677"/>
              <a:gd name="connsiteX3" fmla="*/ 3200400 w 7543800"/>
              <a:gd name="connsiteY3" fmla="*/ 1285875 h 1318677"/>
              <a:gd name="connsiteX4" fmla="*/ 4076700 w 7543800"/>
              <a:gd name="connsiteY4" fmla="*/ 1085850 h 1318677"/>
              <a:gd name="connsiteX5" fmla="*/ 7543800 w 7543800"/>
              <a:gd name="connsiteY5" fmla="*/ 0 h 13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3800" h="1318677">
                <a:moveTo>
                  <a:pt x="0" y="1104900"/>
                </a:moveTo>
                <a:lnTo>
                  <a:pt x="2628900" y="1295400"/>
                </a:lnTo>
                <a:cubicBezTo>
                  <a:pt x="3100387" y="1330325"/>
                  <a:pt x="2733675" y="1316037"/>
                  <a:pt x="2828925" y="1314450"/>
                </a:cubicBezTo>
                <a:cubicBezTo>
                  <a:pt x="2924175" y="1312863"/>
                  <a:pt x="2992437" y="1323975"/>
                  <a:pt x="3200400" y="1285875"/>
                </a:cubicBezTo>
                <a:cubicBezTo>
                  <a:pt x="3408363" y="1247775"/>
                  <a:pt x="3352800" y="1300162"/>
                  <a:pt x="4076700" y="1085850"/>
                </a:cubicBezTo>
                <a:cubicBezTo>
                  <a:pt x="4800600" y="871538"/>
                  <a:pt x="6457950" y="340519"/>
                  <a:pt x="7543800" y="0"/>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03524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06437"/>
          </a:xfrm>
        </p:spPr>
        <p:txBody>
          <a:bodyPr/>
          <a:lstStyle/>
          <a:p>
            <a:r>
              <a:rPr lang="en-IE" altLang="en-US" sz="2800" b="1" dirty="0" smtClean="0"/>
              <a:t>Noise Restrictions at large European Airports</a:t>
            </a:r>
            <a:endParaRPr lang="en-IE" altLang="en-US" sz="2800" b="1" dirty="0"/>
          </a:p>
        </p:txBody>
      </p:sp>
      <p:sp>
        <p:nvSpPr>
          <p:cNvPr id="3075" name="Rectangle 3"/>
          <p:cNvSpPr>
            <a:spLocks noGrp="1" noChangeArrowheads="1"/>
          </p:cNvSpPr>
          <p:nvPr>
            <p:ph type="body" idx="1"/>
          </p:nvPr>
        </p:nvSpPr>
        <p:spPr>
          <a:xfrm>
            <a:off x="468313" y="1555750"/>
            <a:ext cx="8229600" cy="4249738"/>
          </a:xfrm>
        </p:spPr>
        <p:txBody>
          <a:bodyPr/>
          <a:lstStyle/>
          <a:p>
            <a:r>
              <a:rPr lang="en-IE" altLang="en-US" b="1" dirty="0"/>
              <a:t>Insert Text</a:t>
            </a:r>
          </a:p>
          <a:p>
            <a:endParaRPr lang="en-IE" altLang="en-US" sz="1200" b="1" dirty="0"/>
          </a:p>
        </p:txBody>
      </p:sp>
      <p:graphicFrame>
        <p:nvGraphicFramePr>
          <p:cNvPr id="3" name="Table 2"/>
          <p:cNvGraphicFramePr>
            <a:graphicFrameLocks noGrp="1"/>
          </p:cNvGraphicFramePr>
          <p:nvPr>
            <p:extLst>
              <p:ext uri="{D42A27DB-BD31-4B8C-83A1-F6EECF244321}">
                <p14:modId xmlns:p14="http://schemas.microsoft.com/office/powerpoint/2010/main" val="3539760618"/>
              </p:ext>
            </p:extLst>
          </p:nvPr>
        </p:nvGraphicFramePr>
        <p:xfrm>
          <a:off x="467549" y="1052734"/>
          <a:ext cx="8424929" cy="5616622"/>
        </p:xfrm>
        <a:graphic>
          <a:graphicData uri="http://schemas.openxmlformats.org/drawingml/2006/table">
            <a:tbl>
              <a:tblPr firstRow="1" bandRow="1">
                <a:tableStyleId>{F5AB1C69-6EDB-4FF4-983F-18BD219EF322}</a:tableStyleId>
              </a:tblPr>
              <a:tblGrid>
                <a:gridCol w="1296139"/>
                <a:gridCol w="712879"/>
                <a:gridCol w="712879"/>
                <a:gridCol w="712879"/>
                <a:gridCol w="712879"/>
                <a:gridCol w="712879"/>
                <a:gridCol w="712879"/>
                <a:gridCol w="712879"/>
                <a:gridCol w="712879"/>
                <a:gridCol w="712879"/>
                <a:gridCol w="712879"/>
              </a:tblGrid>
              <a:tr h="510602">
                <a:tc>
                  <a:txBody>
                    <a:bodyPr/>
                    <a:lstStyle/>
                    <a:p>
                      <a:r>
                        <a:rPr lang="en-IE" dirty="0" smtClean="0"/>
                        <a:t>city</a:t>
                      </a:r>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r>
              <a:tr h="510602">
                <a:tc>
                  <a:txBody>
                    <a:bodyPr/>
                    <a:lstStyle/>
                    <a:p>
                      <a:endParaRPr lang="en-IE" dirty="0"/>
                    </a:p>
                  </a:txBody>
                  <a:tcPr/>
                </a:tc>
                <a:tc>
                  <a:txBody>
                    <a:bodyPr/>
                    <a:lstStyle/>
                    <a:p>
                      <a:endParaRPr lang="en-IE" dirty="0"/>
                    </a:p>
                  </a:txBody>
                  <a:tcPr/>
                </a:tc>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r>
              <a:tr h="510602">
                <a:tc>
                  <a:txBody>
                    <a:bodyPr/>
                    <a:lstStyle/>
                    <a:p>
                      <a:endParaRPr lang="en-IE"/>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c>
                  <a:txBody>
                    <a:bodyPr/>
                    <a:lstStyle/>
                    <a:p>
                      <a:endParaRPr lang="en-IE"/>
                    </a:p>
                  </a:txBody>
                  <a:tcPr/>
                </a:tc>
                <a:tc>
                  <a:txBody>
                    <a:bodyPr/>
                    <a:lstStyle/>
                    <a:p>
                      <a:endParaRPr lang="en-IE"/>
                    </a:p>
                  </a:txBody>
                  <a:tcPr/>
                </a:tc>
                <a:tc>
                  <a:txBody>
                    <a:bodyPr/>
                    <a:lstStyle/>
                    <a:p>
                      <a:endParaRPr lang="en-IE"/>
                    </a:p>
                  </a:txBody>
                  <a:tcPr/>
                </a:tc>
              </a:tr>
              <a:tr h="510602">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a:p>
                  </a:txBody>
                  <a:tcPr/>
                </a:tc>
                <a:tc>
                  <a:txBody>
                    <a:bodyPr/>
                    <a:lstStyle/>
                    <a:p>
                      <a:endParaRPr lang="en-IE"/>
                    </a:p>
                  </a:txBody>
                  <a:tcPr/>
                </a:tc>
                <a:tc>
                  <a:txBody>
                    <a:bodyPr/>
                    <a:lstStyle/>
                    <a:p>
                      <a:endParaRPr lang="en-IE"/>
                    </a:p>
                  </a:txBody>
                  <a:tcPr/>
                </a:tc>
              </a:tr>
              <a:tr h="510602">
                <a:tc>
                  <a:txBody>
                    <a:bodyPr/>
                    <a:lstStyle/>
                    <a:p>
                      <a:endParaRPr lang="en-IE" dirty="0"/>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a:p>
                  </a:txBody>
                  <a:tcPr/>
                </a:tc>
                <a:tc>
                  <a:txBody>
                    <a:bodyPr/>
                    <a:lstStyle/>
                    <a:p>
                      <a:endParaRPr lang="en-IE"/>
                    </a:p>
                  </a:txBody>
                  <a:tcPr/>
                </a:tc>
              </a:tr>
              <a:tr h="510602">
                <a:tc>
                  <a:txBody>
                    <a:bodyPr/>
                    <a:lstStyle/>
                    <a:p>
                      <a:endParaRPr lang="en-IE" dirty="0"/>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c>
                  <a:txBody>
                    <a:bodyPr/>
                    <a:lstStyle/>
                    <a:p>
                      <a:endParaRPr lang="en-IE"/>
                    </a:p>
                  </a:txBody>
                  <a:tcPr/>
                </a:tc>
                <a:tc>
                  <a:txBody>
                    <a:bodyPr/>
                    <a:lstStyle/>
                    <a:p>
                      <a:endParaRPr lang="en-IE" dirty="0"/>
                    </a:p>
                  </a:txBody>
                  <a:tcPr/>
                </a:tc>
                <a:tc>
                  <a:txBody>
                    <a:bodyPr/>
                    <a:lstStyle/>
                    <a:p>
                      <a:endParaRPr lang="en-IE"/>
                    </a:p>
                  </a:txBody>
                  <a:tcPr/>
                </a:tc>
                <a:tc>
                  <a:txBody>
                    <a:bodyPr/>
                    <a:lstStyle/>
                    <a:p>
                      <a:endParaRPr lang="en-IE"/>
                    </a:p>
                  </a:txBody>
                  <a:tcPr/>
                </a:tc>
              </a:tr>
              <a:tr h="510602">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a:p>
                  </a:txBody>
                  <a:tcPr/>
                </a:tc>
              </a:tr>
              <a:tr h="510602">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c>
                  <a:txBody>
                    <a:bodyPr/>
                    <a:lstStyle/>
                    <a:p>
                      <a:endParaRPr lang="en-IE" dirty="0"/>
                    </a:p>
                  </a:txBody>
                  <a:tcPr/>
                </a:tc>
                <a:tc>
                  <a:txBody>
                    <a:bodyPr/>
                    <a:lstStyle/>
                    <a:p>
                      <a:endParaRPr lang="en-IE"/>
                    </a:p>
                  </a:txBody>
                  <a:tcPr/>
                </a:tc>
              </a:tr>
              <a:tr h="510602">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c>
                  <a:txBody>
                    <a:bodyPr/>
                    <a:lstStyle/>
                    <a:p>
                      <a:endParaRPr lang="en-IE"/>
                    </a:p>
                  </a:txBody>
                  <a:tcPr/>
                </a:tc>
              </a:tr>
              <a:tr h="510602">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r h="510602">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31974344"/>
              </p:ext>
            </p:extLst>
          </p:nvPr>
        </p:nvGraphicFramePr>
        <p:xfrm>
          <a:off x="107504" y="1052735"/>
          <a:ext cx="9036492" cy="6080299"/>
        </p:xfrm>
        <a:graphic>
          <a:graphicData uri="http://schemas.openxmlformats.org/drawingml/2006/table">
            <a:tbl>
              <a:tblPr firstRow="1" bandRow="1">
                <a:tableStyleId>{93296810-A885-4BE3-A3E7-6D5BEEA58F35}</a:tableStyleId>
              </a:tblPr>
              <a:tblGrid>
                <a:gridCol w="1728192"/>
                <a:gridCol w="730830"/>
                <a:gridCol w="730830"/>
                <a:gridCol w="730830"/>
                <a:gridCol w="730830"/>
                <a:gridCol w="730830"/>
                <a:gridCol w="730830"/>
                <a:gridCol w="730830"/>
                <a:gridCol w="730830"/>
                <a:gridCol w="730830"/>
                <a:gridCol w="730830"/>
              </a:tblGrid>
              <a:tr h="641099">
                <a:tc>
                  <a:txBody>
                    <a:bodyPr/>
                    <a:lstStyle/>
                    <a:p>
                      <a:r>
                        <a:rPr lang="en-IE" dirty="0" smtClean="0"/>
                        <a:t>Airport</a:t>
                      </a:r>
                      <a:endParaRPr lang="en-IE" dirty="0"/>
                    </a:p>
                  </a:txBody>
                  <a:tcPr/>
                </a:tc>
                <a:tc>
                  <a:txBody>
                    <a:bodyPr/>
                    <a:lstStyle/>
                    <a:p>
                      <a:r>
                        <a:rPr lang="en-IE" dirty="0" smtClean="0"/>
                        <a:t>DUB</a:t>
                      </a:r>
                      <a:endParaRPr lang="en-IE" dirty="0"/>
                    </a:p>
                  </a:txBody>
                  <a:tcPr/>
                </a:tc>
                <a:tc>
                  <a:txBody>
                    <a:bodyPr/>
                    <a:lstStyle/>
                    <a:p>
                      <a:r>
                        <a:rPr lang="en-IE" dirty="0" smtClean="0"/>
                        <a:t>BCN</a:t>
                      </a:r>
                      <a:endParaRPr lang="en-IE" dirty="0"/>
                    </a:p>
                  </a:txBody>
                  <a:tcPr/>
                </a:tc>
                <a:tc>
                  <a:txBody>
                    <a:bodyPr/>
                    <a:lstStyle/>
                    <a:p>
                      <a:r>
                        <a:rPr lang="en-IE" dirty="0" smtClean="0"/>
                        <a:t>BRU</a:t>
                      </a:r>
                      <a:endParaRPr lang="en-IE" dirty="0"/>
                    </a:p>
                  </a:txBody>
                  <a:tcPr/>
                </a:tc>
                <a:tc>
                  <a:txBody>
                    <a:bodyPr/>
                    <a:lstStyle/>
                    <a:p>
                      <a:r>
                        <a:rPr lang="en-IE" dirty="0" smtClean="0"/>
                        <a:t>CPH</a:t>
                      </a:r>
                      <a:endParaRPr lang="en-IE" dirty="0"/>
                    </a:p>
                  </a:txBody>
                  <a:tcPr/>
                </a:tc>
                <a:tc>
                  <a:txBody>
                    <a:bodyPr/>
                    <a:lstStyle/>
                    <a:p>
                      <a:r>
                        <a:rPr lang="en-IE" dirty="0" smtClean="0"/>
                        <a:t>DUS</a:t>
                      </a:r>
                      <a:endParaRPr lang="en-IE" dirty="0"/>
                    </a:p>
                  </a:txBody>
                  <a:tcPr/>
                </a:tc>
                <a:tc>
                  <a:txBody>
                    <a:bodyPr/>
                    <a:lstStyle/>
                    <a:p>
                      <a:r>
                        <a:rPr lang="en-IE" dirty="0" smtClean="0"/>
                        <a:t>FRA</a:t>
                      </a:r>
                      <a:endParaRPr lang="en-IE" dirty="0"/>
                    </a:p>
                  </a:txBody>
                  <a:tcPr/>
                </a:tc>
                <a:tc>
                  <a:txBody>
                    <a:bodyPr/>
                    <a:lstStyle/>
                    <a:p>
                      <a:r>
                        <a:rPr lang="en-IE" dirty="0" smtClean="0"/>
                        <a:t>MAN</a:t>
                      </a:r>
                      <a:endParaRPr lang="en-IE" dirty="0"/>
                    </a:p>
                  </a:txBody>
                  <a:tcPr/>
                </a:tc>
                <a:tc>
                  <a:txBody>
                    <a:bodyPr/>
                    <a:lstStyle/>
                    <a:p>
                      <a:r>
                        <a:rPr lang="en-IE" dirty="0" smtClean="0"/>
                        <a:t>MAD</a:t>
                      </a:r>
                      <a:endParaRPr lang="en-IE" dirty="0"/>
                    </a:p>
                  </a:txBody>
                  <a:tcPr/>
                </a:tc>
                <a:tc>
                  <a:txBody>
                    <a:bodyPr/>
                    <a:lstStyle/>
                    <a:p>
                      <a:r>
                        <a:rPr lang="en-IE" dirty="0" smtClean="0"/>
                        <a:t>PMI</a:t>
                      </a:r>
                      <a:endParaRPr lang="en-IE" dirty="0"/>
                    </a:p>
                  </a:txBody>
                  <a:tcPr/>
                </a:tc>
                <a:tc>
                  <a:txBody>
                    <a:bodyPr/>
                    <a:lstStyle/>
                    <a:p>
                      <a:r>
                        <a:rPr lang="en-IE" dirty="0" smtClean="0"/>
                        <a:t>ZRH</a:t>
                      </a:r>
                      <a:endParaRPr lang="en-IE" dirty="0"/>
                    </a:p>
                  </a:txBody>
                  <a:tcPr/>
                </a:tc>
              </a:tr>
              <a:tr h="502563">
                <a:tc>
                  <a:txBody>
                    <a:bodyPr/>
                    <a:lstStyle/>
                    <a:p>
                      <a:r>
                        <a:rPr lang="en-IE" dirty="0" smtClean="0"/>
                        <a:t>PX </a:t>
                      </a:r>
                      <a:r>
                        <a:rPr lang="en-IE" dirty="0" err="1" smtClean="0"/>
                        <a:t>nos</a:t>
                      </a:r>
                      <a:r>
                        <a:rPr lang="en-IE" dirty="0" smtClean="0"/>
                        <a:t>         m</a:t>
                      </a:r>
                      <a:endParaRPr lang="en-IE" dirty="0"/>
                    </a:p>
                  </a:txBody>
                  <a:tcPr/>
                </a:tc>
                <a:tc>
                  <a:txBody>
                    <a:bodyPr/>
                    <a:lstStyle/>
                    <a:p>
                      <a:r>
                        <a:rPr lang="en-IE" dirty="0" smtClean="0"/>
                        <a:t>25.2</a:t>
                      </a:r>
                      <a:endParaRPr lang="en-IE" dirty="0"/>
                    </a:p>
                  </a:txBody>
                  <a:tcPr/>
                </a:tc>
                <a:tc>
                  <a:txBody>
                    <a:bodyPr/>
                    <a:lstStyle/>
                    <a:p>
                      <a:r>
                        <a:rPr lang="en-IE" dirty="0" smtClean="0"/>
                        <a:t>39.7</a:t>
                      </a:r>
                      <a:endParaRPr lang="en-IE" dirty="0"/>
                    </a:p>
                  </a:txBody>
                  <a:tcPr/>
                </a:tc>
                <a:tc>
                  <a:txBody>
                    <a:bodyPr/>
                    <a:lstStyle/>
                    <a:p>
                      <a:r>
                        <a:rPr lang="en-IE" dirty="0" smtClean="0"/>
                        <a:t>23.5</a:t>
                      </a:r>
                      <a:endParaRPr lang="en-IE" dirty="0"/>
                    </a:p>
                  </a:txBody>
                  <a:tcPr/>
                </a:tc>
                <a:tc>
                  <a:txBody>
                    <a:bodyPr/>
                    <a:lstStyle/>
                    <a:p>
                      <a:r>
                        <a:rPr lang="en-IE" dirty="0" smtClean="0"/>
                        <a:t>26.6</a:t>
                      </a:r>
                      <a:endParaRPr lang="en-IE" dirty="0"/>
                    </a:p>
                  </a:txBody>
                  <a:tcPr/>
                </a:tc>
                <a:tc>
                  <a:txBody>
                    <a:bodyPr/>
                    <a:lstStyle/>
                    <a:p>
                      <a:r>
                        <a:rPr lang="en-IE" dirty="0" smtClean="0"/>
                        <a:t>22.4</a:t>
                      </a:r>
                      <a:endParaRPr lang="en-IE" dirty="0"/>
                    </a:p>
                  </a:txBody>
                  <a:tcPr/>
                </a:tc>
                <a:tc>
                  <a:txBody>
                    <a:bodyPr/>
                    <a:lstStyle/>
                    <a:p>
                      <a:r>
                        <a:rPr lang="en-IE" dirty="0" smtClean="0"/>
                        <a:t>61.0</a:t>
                      </a:r>
                      <a:endParaRPr lang="en-IE" dirty="0"/>
                    </a:p>
                  </a:txBody>
                  <a:tcPr/>
                </a:tc>
                <a:tc>
                  <a:txBody>
                    <a:bodyPr/>
                    <a:lstStyle/>
                    <a:p>
                      <a:r>
                        <a:rPr lang="en-IE" dirty="0" smtClean="0"/>
                        <a:t>23.1</a:t>
                      </a:r>
                      <a:endParaRPr lang="en-IE" dirty="0"/>
                    </a:p>
                  </a:txBody>
                  <a:tcPr/>
                </a:tc>
                <a:tc>
                  <a:txBody>
                    <a:bodyPr/>
                    <a:lstStyle/>
                    <a:p>
                      <a:r>
                        <a:rPr lang="en-IE" dirty="0" smtClean="0"/>
                        <a:t>46.8</a:t>
                      </a:r>
                      <a:endParaRPr lang="en-IE" dirty="0"/>
                    </a:p>
                  </a:txBody>
                  <a:tcPr/>
                </a:tc>
                <a:tc>
                  <a:txBody>
                    <a:bodyPr/>
                    <a:lstStyle/>
                    <a:p>
                      <a:r>
                        <a:rPr lang="en-IE" dirty="0" smtClean="0"/>
                        <a:t>23.7</a:t>
                      </a:r>
                      <a:endParaRPr lang="en-IE" dirty="0"/>
                    </a:p>
                  </a:txBody>
                  <a:tcPr/>
                </a:tc>
                <a:tc>
                  <a:txBody>
                    <a:bodyPr/>
                    <a:lstStyle/>
                    <a:p>
                      <a:r>
                        <a:rPr lang="en-IE" dirty="0" smtClean="0"/>
                        <a:t>26.2</a:t>
                      </a:r>
                      <a:endParaRPr lang="en-IE" dirty="0"/>
                    </a:p>
                  </a:txBody>
                  <a:tcPr/>
                </a:tc>
              </a:tr>
              <a:tr h="502563">
                <a:tc>
                  <a:txBody>
                    <a:bodyPr/>
                    <a:lstStyle/>
                    <a:p>
                      <a:r>
                        <a:rPr lang="en-IE" dirty="0" smtClean="0"/>
                        <a:t>City Center</a:t>
                      </a:r>
                      <a:r>
                        <a:rPr lang="en-IE" baseline="0" dirty="0" smtClean="0"/>
                        <a:t> </a:t>
                      </a:r>
                      <a:r>
                        <a:rPr lang="en-IE" dirty="0" smtClean="0"/>
                        <a:t>km</a:t>
                      </a:r>
                      <a:endParaRPr lang="en-IE" dirty="0"/>
                    </a:p>
                  </a:txBody>
                  <a:tcPr/>
                </a:tc>
                <a:tc>
                  <a:txBody>
                    <a:bodyPr/>
                    <a:lstStyle/>
                    <a:p>
                      <a:r>
                        <a:rPr lang="en-IE" dirty="0" smtClean="0"/>
                        <a:t>13.1</a:t>
                      </a:r>
                      <a:endParaRPr lang="en-IE" dirty="0"/>
                    </a:p>
                  </a:txBody>
                  <a:tcPr/>
                </a:tc>
                <a:tc>
                  <a:txBody>
                    <a:bodyPr/>
                    <a:lstStyle/>
                    <a:p>
                      <a:r>
                        <a:rPr lang="en-IE" dirty="0" smtClean="0"/>
                        <a:t>13.4</a:t>
                      </a:r>
                      <a:endParaRPr lang="en-IE" dirty="0"/>
                    </a:p>
                  </a:txBody>
                  <a:tcPr/>
                </a:tc>
                <a:tc>
                  <a:txBody>
                    <a:bodyPr/>
                    <a:lstStyle/>
                    <a:p>
                      <a:r>
                        <a:rPr lang="en-IE" dirty="0" smtClean="0"/>
                        <a:t>13.7</a:t>
                      </a:r>
                      <a:endParaRPr lang="en-IE" dirty="0"/>
                    </a:p>
                  </a:txBody>
                  <a:tcPr/>
                </a:tc>
                <a:tc>
                  <a:txBody>
                    <a:bodyPr/>
                    <a:lstStyle/>
                    <a:p>
                      <a:r>
                        <a:rPr lang="en-IE" dirty="0" smtClean="0"/>
                        <a:t>13.2</a:t>
                      </a:r>
                      <a:endParaRPr lang="en-IE" dirty="0"/>
                    </a:p>
                  </a:txBody>
                  <a:tcPr/>
                </a:tc>
                <a:tc>
                  <a:txBody>
                    <a:bodyPr/>
                    <a:lstStyle/>
                    <a:p>
                      <a:r>
                        <a:rPr lang="en-IE" dirty="0" smtClean="0"/>
                        <a:t>10.3</a:t>
                      </a:r>
                      <a:endParaRPr lang="en-IE" dirty="0"/>
                    </a:p>
                  </a:txBody>
                  <a:tcPr/>
                </a:tc>
                <a:tc>
                  <a:txBody>
                    <a:bodyPr/>
                    <a:lstStyle/>
                    <a:p>
                      <a:r>
                        <a:rPr lang="en-IE" dirty="0" smtClean="0"/>
                        <a:t>15.3</a:t>
                      </a:r>
                      <a:endParaRPr lang="en-IE" dirty="0"/>
                    </a:p>
                  </a:txBody>
                  <a:tcPr/>
                </a:tc>
                <a:tc>
                  <a:txBody>
                    <a:bodyPr/>
                    <a:lstStyle/>
                    <a:p>
                      <a:r>
                        <a:rPr lang="en-IE" dirty="0" smtClean="0"/>
                        <a:t>15.5</a:t>
                      </a:r>
                      <a:endParaRPr lang="en-IE" dirty="0"/>
                    </a:p>
                  </a:txBody>
                  <a:tcPr/>
                </a:tc>
                <a:tc>
                  <a:txBody>
                    <a:bodyPr/>
                    <a:lstStyle/>
                    <a:p>
                      <a:r>
                        <a:rPr lang="en-IE" dirty="0" smtClean="0"/>
                        <a:t>16</a:t>
                      </a:r>
                      <a:endParaRPr lang="en-IE" dirty="0"/>
                    </a:p>
                  </a:txBody>
                  <a:tcPr/>
                </a:tc>
                <a:tc>
                  <a:txBody>
                    <a:bodyPr/>
                    <a:lstStyle/>
                    <a:p>
                      <a:r>
                        <a:rPr lang="en-IE" dirty="0" smtClean="0"/>
                        <a:t>9.7</a:t>
                      </a:r>
                      <a:endParaRPr lang="en-IE" dirty="0"/>
                    </a:p>
                  </a:txBody>
                  <a:tcPr/>
                </a:tc>
                <a:tc>
                  <a:txBody>
                    <a:bodyPr/>
                    <a:lstStyle/>
                    <a:p>
                      <a:r>
                        <a:rPr lang="en-IE" dirty="0" smtClean="0"/>
                        <a:t>10.3</a:t>
                      </a:r>
                      <a:endParaRPr lang="en-IE" dirty="0"/>
                    </a:p>
                  </a:txBody>
                  <a:tcPr/>
                </a:tc>
              </a:tr>
              <a:tr h="502563">
                <a:tc>
                  <a:txBody>
                    <a:bodyPr/>
                    <a:lstStyle/>
                    <a:p>
                      <a:r>
                        <a:rPr lang="en-IE" b="1" dirty="0" smtClean="0"/>
                        <a:t>Restrictions</a:t>
                      </a:r>
                      <a:endParaRPr lang="en-IE" b="1" dirty="0"/>
                    </a:p>
                  </a:txBody>
                  <a:tcPr/>
                </a:tc>
                <a:tc>
                  <a:txBody>
                    <a:bodyPr/>
                    <a:lstStyle/>
                    <a:p>
                      <a:pPr algn="ctr"/>
                      <a:endParaRPr lang="en-IE" dirty="0"/>
                    </a:p>
                  </a:txBody>
                  <a:tcPr/>
                </a:tc>
                <a:tc>
                  <a:txBody>
                    <a:bodyPr/>
                    <a:lstStyle/>
                    <a:p>
                      <a:pPr algn="ctr"/>
                      <a:endParaRPr lang="en-IE" b="1" dirty="0"/>
                    </a:p>
                  </a:txBody>
                  <a:tcPr/>
                </a:tc>
                <a:tc>
                  <a:txBody>
                    <a:bodyPr/>
                    <a:lstStyle/>
                    <a:p>
                      <a:pPr algn="ctr"/>
                      <a:endParaRPr lang="en-IE" dirty="0"/>
                    </a:p>
                  </a:txBody>
                  <a:tcPr/>
                </a:tc>
                <a:tc>
                  <a:txBody>
                    <a:bodyPr/>
                    <a:lstStyle/>
                    <a:p>
                      <a:pPr algn="ctr"/>
                      <a:endParaRPr lang="en-IE" b="1" dirty="0"/>
                    </a:p>
                  </a:txBody>
                  <a:tcPr/>
                </a:tc>
                <a:tc>
                  <a:txBody>
                    <a:bodyPr/>
                    <a:lstStyle/>
                    <a:p>
                      <a:pPr algn="ctr"/>
                      <a:endParaRPr lang="en-IE" dirty="0"/>
                    </a:p>
                  </a:txBody>
                  <a:tcPr/>
                </a:tc>
                <a:tc>
                  <a:txBody>
                    <a:bodyPr/>
                    <a:lstStyle/>
                    <a:p>
                      <a:pPr algn="ctr"/>
                      <a:endParaRPr lang="en-IE" dirty="0"/>
                    </a:p>
                  </a:txBody>
                  <a:tcPr/>
                </a:tc>
                <a:tc>
                  <a:txBody>
                    <a:bodyPr/>
                    <a:lstStyle/>
                    <a:p>
                      <a:pPr algn="ctr"/>
                      <a:endParaRPr lang="en-IE" dirty="0"/>
                    </a:p>
                  </a:txBody>
                  <a:tcPr/>
                </a:tc>
                <a:tc>
                  <a:txBody>
                    <a:bodyPr/>
                    <a:lstStyle/>
                    <a:p>
                      <a:pPr algn="ctr"/>
                      <a:endParaRPr lang="en-IE" dirty="0"/>
                    </a:p>
                  </a:txBody>
                  <a:tcPr/>
                </a:tc>
                <a:tc>
                  <a:txBody>
                    <a:bodyPr/>
                    <a:lstStyle/>
                    <a:p>
                      <a:pPr algn="ctr"/>
                      <a:endParaRPr lang="en-IE" dirty="0"/>
                    </a:p>
                  </a:txBody>
                  <a:tcPr/>
                </a:tc>
                <a:tc>
                  <a:txBody>
                    <a:bodyPr/>
                    <a:lstStyle/>
                    <a:p>
                      <a:pPr algn="ctr"/>
                      <a:endParaRPr lang="en-IE"/>
                    </a:p>
                  </a:txBody>
                  <a:tcPr/>
                </a:tc>
              </a:tr>
              <a:tr h="502563">
                <a:tc>
                  <a:txBody>
                    <a:bodyPr/>
                    <a:lstStyle/>
                    <a:p>
                      <a:r>
                        <a:rPr lang="en-IE" dirty="0" smtClean="0"/>
                        <a:t>APU</a:t>
                      </a:r>
                      <a:endParaRPr lang="en-IE" dirty="0"/>
                    </a:p>
                  </a:txBody>
                  <a:tcPr/>
                </a:tc>
                <a:tc>
                  <a:txBody>
                    <a:bodyPr/>
                    <a:lstStyle/>
                    <a:p>
                      <a:pPr algn="ctr"/>
                      <a:r>
                        <a:rPr lang="en-IE" dirty="0" smtClean="0"/>
                        <a:t>X</a:t>
                      </a:r>
                      <a:endParaRPr lang="en-IE" dirty="0"/>
                    </a:p>
                  </a:txBody>
                  <a:tcPr/>
                </a:tc>
                <a:tc>
                  <a:txBody>
                    <a:bodyPr/>
                    <a:lstStyle/>
                    <a:p>
                      <a:pPr algn="ctr"/>
                      <a:r>
                        <a:rPr lang="en-IE" b="1" smtClean="0"/>
                        <a:t>√</a:t>
                      </a:r>
                      <a:endParaRPr lang="en-IE" b="1" dirty="0"/>
                    </a:p>
                  </a:txBody>
                  <a:tcPr/>
                </a:tc>
                <a:tc>
                  <a:txBody>
                    <a:bodyPr/>
                    <a:lstStyle/>
                    <a:p>
                      <a:pPr algn="ctr"/>
                      <a:endParaRPr lang="en-IE" b="1" dirty="0"/>
                    </a:p>
                  </a:txBody>
                  <a:tcPr/>
                </a:tc>
                <a:tc>
                  <a:txBody>
                    <a:bodyPr/>
                    <a:lstStyle/>
                    <a:p>
                      <a:pPr algn="ctr"/>
                      <a:r>
                        <a:rPr lang="en-IE" b="1" dirty="0" smtClean="0"/>
                        <a:t>√</a:t>
                      </a:r>
                      <a:endParaRPr lang="en-IE" b="1" dirty="0"/>
                    </a:p>
                  </a:txBody>
                  <a:tcPr/>
                </a:tc>
                <a:tc>
                  <a:txBody>
                    <a:bodyPr/>
                    <a:lstStyle/>
                    <a:p>
                      <a:pPr algn="ctr"/>
                      <a:r>
                        <a:rPr lang="en-IE" dirty="0" smtClean="0"/>
                        <a:t>X</a:t>
                      </a:r>
                      <a:endParaRPr lang="en-IE" dirty="0"/>
                    </a:p>
                  </a:txBody>
                  <a:tcPr/>
                </a:tc>
                <a:tc>
                  <a:txBody>
                    <a:bodyPr/>
                    <a:lstStyle/>
                    <a:p>
                      <a:pPr algn="ctr"/>
                      <a:r>
                        <a:rPr lang="en-IE" dirty="0" smtClean="0"/>
                        <a:t>X</a:t>
                      </a:r>
                      <a:endParaRPr lang="en-IE" dirty="0"/>
                    </a:p>
                  </a:txBody>
                  <a:tcPr/>
                </a:tc>
                <a:tc>
                  <a:txBody>
                    <a:bodyPr/>
                    <a:lstStyle/>
                    <a:p>
                      <a:pPr algn="ctr"/>
                      <a:r>
                        <a:rPr lang="en-IE" b="1" dirty="0" smtClean="0"/>
                        <a:t>√</a:t>
                      </a:r>
                      <a:endParaRPr lang="en-IE"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b="1" dirty="0" smtClean="0"/>
                    </a:p>
                  </a:txBody>
                  <a:tcPr/>
                </a:tc>
                <a:tc>
                  <a:txBody>
                    <a:bodyPr/>
                    <a:lstStyle/>
                    <a:p>
                      <a:pPr algn="ctr"/>
                      <a:r>
                        <a:rPr lang="en-IE" b="1" dirty="0" smtClean="0"/>
                        <a:t>√</a:t>
                      </a:r>
                      <a:endParaRPr lang="en-IE" b="1" dirty="0"/>
                    </a:p>
                  </a:txBody>
                  <a:tcPr/>
                </a:tc>
                <a:tc>
                  <a:txBody>
                    <a:bodyPr/>
                    <a:lstStyle/>
                    <a:p>
                      <a:pPr algn="ctr"/>
                      <a:r>
                        <a:rPr lang="en-IE" b="1" dirty="0" smtClean="0"/>
                        <a:t>√</a:t>
                      </a:r>
                      <a:endParaRPr lang="en-IE" b="1" dirty="0"/>
                    </a:p>
                  </a:txBody>
                  <a:tcPr/>
                </a:tc>
              </a:tr>
              <a:tr h="502563">
                <a:tc>
                  <a:txBody>
                    <a:bodyPr/>
                    <a:lstStyle/>
                    <a:p>
                      <a:r>
                        <a:rPr lang="en-IE" dirty="0" smtClean="0"/>
                        <a:t>Night Curfew</a:t>
                      </a:r>
                      <a:endParaRPr lang="en-IE" dirty="0"/>
                    </a:p>
                  </a:txBody>
                  <a:tcPr/>
                </a:tc>
                <a:tc>
                  <a:txBody>
                    <a:bodyPr/>
                    <a:lstStyle/>
                    <a:p>
                      <a:pPr algn="ctr"/>
                      <a:r>
                        <a:rPr lang="en-IE" dirty="0" smtClean="0"/>
                        <a:t>X</a:t>
                      </a:r>
                      <a:endParaRPr lang="en-IE" dirty="0"/>
                    </a:p>
                  </a:txBody>
                  <a:tcPr/>
                </a:tc>
                <a:tc>
                  <a:txBody>
                    <a:bodyPr/>
                    <a:lstStyle/>
                    <a:p>
                      <a:pPr algn="ctr"/>
                      <a:r>
                        <a:rPr lang="en-IE" b="1" smtClean="0"/>
                        <a:t>√</a:t>
                      </a:r>
                      <a:endParaRPr lang="en-IE" b="1" dirty="0"/>
                    </a:p>
                  </a:txBody>
                  <a:tcPr/>
                </a:tc>
                <a:tc>
                  <a:txBody>
                    <a:bodyPr/>
                    <a:lstStyle/>
                    <a:p>
                      <a:pPr algn="ctr"/>
                      <a:r>
                        <a:rPr lang="en-IE" b="1" smtClean="0"/>
                        <a:t>√</a:t>
                      </a:r>
                      <a:endParaRPr lang="en-IE" b="1" dirty="0"/>
                    </a:p>
                  </a:txBody>
                  <a:tcPr/>
                </a:tc>
                <a:tc>
                  <a:txBody>
                    <a:bodyPr/>
                    <a:lstStyle/>
                    <a:p>
                      <a:pPr algn="ctr"/>
                      <a:r>
                        <a:rPr lang="en-IE" b="1" smtClean="0"/>
                        <a:t>√</a:t>
                      </a:r>
                      <a:endParaRPr lang="en-IE" b="1" dirty="0"/>
                    </a:p>
                  </a:txBody>
                  <a:tcPr/>
                </a:tc>
                <a:tc>
                  <a:txBody>
                    <a:bodyPr/>
                    <a:lstStyle/>
                    <a:p>
                      <a:pPr algn="ctr"/>
                      <a:r>
                        <a:rPr lang="en-IE" dirty="0" smtClean="0"/>
                        <a:t>9-5</a:t>
                      </a:r>
                      <a:endParaRPr lang="en-IE" dirty="0"/>
                    </a:p>
                  </a:txBody>
                  <a:tcPr/>
                </a:tc>
                <a:tc>
                  <a:txBody>
                    <a:bodyPr/>
                    <a:lstStyle/>
                    <a:p>
                      <a:pPr algn="ctr"/>
                      <a:r>
                        <a:rPr lang="en-IE" dirty="0" smtClean="0"/>
                        <a:t>11-5</a:t>
                      </a:r>
                      <a:endParaRPr lang="en-IE" dirty="0"/>
                    </a:p>
                  </a:txBody>
                  <a:tcPr/>
                </a:tc>
                <a:tc>
                  <a:txBody>
                    <a:bodyPr/>
                    <a:lstStyle/>
                    <a:p>
                      <a:pPr algn="ctr"/>
                      <a:r>
                        <a:rPr lang="en-IE" b="1" smtClean="0"/>
                        <a:t>√</a:t>
                      </a:r>
                      <a:endParaRPr lang="en-IE"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b="1" dirty="0" smtClean="0"/>
                        <a:t>√</a:t>
                      </a:r>
                    </a:p>
                  </a:txBody>
                  <a:tcPr/>
                </a:tc>
                <a:tc>
                  <a:txBody>
                    <a:bodyPr/>
                    <a:lstStyle/>
                    <a:p>
                      <a:pPr algn="ctr"/>
                      <a:r>
                        <a:rPr lang="en-IE" dirty="0" smtClean="0"/>
                        <a:t>X</a:t>
                      </a:r>
                      <a:endParaRPr lang="en-IE" dirty="0"/>
                    </a:p>
                  </a:txBody>
                  <a:tcPr/>
                </a:tc>
                <a:tc>
                  <a:txBody>
                    <a:bodyPr/>
                    <a:lstStyle/>
                    <a:p>
                      <a:pPr algn="ctr"/>
                      <a:r>
                        <a:rPr lang="en-IE" dirty="0" smtClean="0"/>
                        <a:t>9-5</a:t>
                      </a:r>
                      <a:endParaRPr lang="en-IE" dirty="0"/>
                    </a:p>
                  </a:txBody>
                  <a:tcPr/>
                </a:tc>
              </a:tr>
              <a:tr h="641099">
                <a:tc>
                  <a:txBody>
                    <a:bodyPr/>
                    <a:lstStyle/>
                    <a:p>
                      <a:r>
                        <a:rPr lang="en-IE" dirty="0" smtClean="0"/>
                        <a:t>Noise Budget</a:t>
                      </a:r>
                      <a:endParaRPr lang="en-IE" dirty="0"/>
                    </a:p>
                  </a:txBody>
                  <a:tcPr/>
                </a:tc>
                <a:tc>
                  <a:txBody>
                    <a:bodyPr/>
                    <a:lstStyle/>
                    <a:p>
                      <a:pPr algn="ctr"/>
                      <a:r>
                        <a:rPr lang="en-IE" dirty="0" smtClean="0"/>
                        <a:t>X</a:t>
                      </a:r>
                      <a:endParaRPr lang="en-IE" dirty="0"/>
                    </a:p>
                  </a:txBody>
                  <a:tcPr/>
                </a:tc>
                <a:tc>
                  <a:txBody>
                    <a:bodyPr/>
                    <a:lstStyle/>
                    <a:p>
                      <a:pPr algn="ctr"/>
                      <a:r>
                        <a:rPr lang="en-IE" b="1" smtClean="0"/>
                        <a:t>√</a:t>
                      </a:r>
                      <a:endParaRPr lang="en-IE" b="1" dirty="0"/>
                    </a:p>
                  </a:txBody>
                  <a:tcPr/>
                </a:tc>
                <a:tc>
                  <a:txBody>
                    <a:bodyPr/>
                    <a:lstStyle/>
                    <a:p>
                      <a:pPr algn="ctr"/>
                      <a:r>
                        <a:rPr lang="en-IE" b="1" smtClean="0"/>
                        <a:t>√</a:t>
                      </a:r>
                      <a:endParaRPr lang="en-IE" b="1" dirty="0"/>
                    </a:p>
                  </a:txBody>
                  <a:tcPr/>
                </a:tc>
                <a:tc>
                  <a:txBody>
                    <a:bodyPr/>
                    <a:lstStyle/>
                    <a:p>
                      <a:pPr algn="ctr"/>
                      <a:r>
                        <a:rPr lang="en-IE" b="1" smtClean="0"/>
                        <a:t>√</a:t>
                      </a:r>
                      <a:endParaRPr lang="en-IE" b="1" dirty="0"/>
                    </a:p>
                  </a:txBody>
                  <a:tcPr/>
                </a:tc>
                <a:tc>
                  <a:txBody>
                    <a:bodyPr/>
                    <a:lstStyle/>
                    <a:p>
                      <a:pPr algn="ctr"/>
                      <a:r>
                        <a:rPr lang="en-IE" dirty="0" smtClean="0"/>
                        <a:t>X</a:t>
                      </a:r>
                      <a:endParaRPr lang="en-IE" dirty="0"/>
                    </a:p>
                  </a:txBody>
                  <a:tcPr/>
                </a:tc>
                <a:tc>
                  <a:txBody>
                    <a:bodyPr/>
                    <a:lstStyle/>
                    <a:p>
                      <a:pPr algn="ctr"/>
                      <a:r>
                        <a:rPr lang="en-IE" dirty="0" smtClean="0"/>
                        <a:t>X</a:t>
                      </a:r>
                      <a:endParaRPr lang="en-IE" dirty="0"/>
                    </a:p>
                  </a:txBody>
                  <a:tcPr/>
                </a:tc>
                <a:tc>
                  <a:txBody>
                    <a:bodyPr/>
                    <a:lstStyle/>
                    <a:p>
                      <a:pPr algn="ctr"/>
                      <a:r>
                        <a:rPr lang="en-IE" b="1" smtClean="0"/>
                        <a:t>√</a:t>
                      </a:r>
                      <a:endParaRPr lang="en-IE" b="1" dirty="0"/>
                    </a:p>
                  </a:txBody>
                  <a:tcPr/>
                </a:tc>
                <a:tc>
                  <a:txBody>
                    <a:bodyPr/>
                    <a:lstStyle/>
                    <a:p>
                      <a:pPr algn="ctr"/>
                      <a:r>
                        <a:rPr lang="en-IE" dirty="0" smtClean="0"/>
                        <a:t>X</a:t>
                      </a:r>
                      <a:endParaRPr lang="en-IE" dirty="0"/>
                    </a:p>
                  </a:txBody>
                  <a:tcPr/>
                </a:tc>
                <a:tc>
                  <a:txBody>
                    <a:bodyPr/>
                    <a:lstStyle/>
                    <a:p>
                      <a:pPr algn="ctr"/>
                      <a:r>
                        <a:rPr lang="en-IE" dirty="0" smtClean="0"/>
                        <a:t>X</a:t>
                      </a:r>
                      <a:endParaRPr lang="en-IE" dirty="0"/>
                    </a:p>
                  </a:txBody>
                  <a:tcPr/>
                </a:tc>
                <a:tc>
                  <a:txBody>
                    <a:bodyPr/>
                    <a:lstStyle/>
                    <a:p>
                      <a:pPr algn="ctr"/>
                      <a:r>
                        <a:rPr lang="en-IE" dirty="0" smtClean="0"/>
                        <a:t>X</a:t>
                      </a:r>
                      <a:endParaRPr lang="en-IE" dirty="0"/>
                    </a:p>
                  </a:txBody>
                  <a:tcPr/>
                </a:tc>
              </a:tr>
              <a:tr h="502563">
                <a:tc>
                  <a:txBody>
                    <a:bodyPr/>
                    <a:lstStyle/>
                    <a:p>
                      <a:r>
                        <a:rPr lang="en-IE" dirty="0" smtClean="0"/>
                        <a:t>Noise Limits</a:t>
                      </a:r>
                      <a:endParaRPr lang="en-IE" dirty="0"/>
                    </a:p>
                  </a:txBody>
                  <a:tcPr/>
                </a:tc>
                <a:tc>
                  <a:txBody>
                    <a:bodyPr/>
                    <a:lstStyle/>
                    <a:p>
                      <a:pPr algn="ctr"/>
                      <a:r>
                        <a:rPr lang="en-IE" dirty="0" smtClean="0"/>
                        <a:t>X</a:t>
                      </a:r>
                      <a:endParaRPr lang="en-IE" dirty="0"/>
                    </a:p>
                  </a:txBody>
                  <a:tcPr/>
                </a:tc>
                <a:tc>
                  <a:txBody>
                    <a:bodyPr/>
                    <a:lstStyle/>
                    <a:p>
                      <a:pPr algn="ctr"/>
                      <a:r>
                        <a:rPr lang="en-IE" b="1" smtClean="0"/>
                        <a:t>√</a:t>
                      </a:r>
                      <a:endParaRPr lang="en-IE" b="1" dirty="0"/>
                    </a:p>
                  </a:txBody>
                  <a:tcPr/>
                </a:tc>
                <a:tc>
                  <a:txBody>
                    <a:bodyPr/>
                    <a:lstStyle/>
                    <a:p>
                      <a:pPr algn="ctr"/>
                      <a:r>
                        <a:rPr lang="en-IE" b="1" smtClean="0"/>
                        <a:t>√</a:t>
                      </a:r>
                      <a:endParaRPr lang="en-IE" b="1" dirty="0"/>
                    </a:p>
                  </a:txBody>
                  <a:tcPr/>
                </a:tc>
                <a:tc>
                  <a:txBody>
                    <a:bodyPr/>
                    <a:lstStyle/>
                    <a:p>
                      <a:pPr algn="ctr"/>
                      <a:r>
                        <a:rPr lang="en-IE" b="1" dirty="0" smtClean="0"/>
                        <a:t>√</a:t>
                      </a:r>
                      <a:endParaRPr lang="en-IE" b="1" dirty="0"/>
                    </a:p>
                  </a:txBody>
                  <a:tcPr/>
                </a:tc>
                <a:tc>
                  <a:txBody>
                    <a:bodyPr/>
                    <a:lstStyle/>
                    <a:p>
                      <a:pPr algn="ctr"/>
                      <a:r>
                        <a:rPr lang="en-IE" dirty="0" smtClean="0"/>
                        <a:t>X</a:t>
                      </a:r>
                      <a:endParaRPr lang="en-IE" dirty="0"/>
                    </a:p>
                  </a:txBody>
                  <a:tcPr/>
                </a:tc>
                <a:tc>
                  <a:txBody>
                    <a:bodyPr/>
                    <a:lstStyle/>
                    <a:p>
                      <a:pPr algn="ctr"/>
                      <a:r>
                        <a:rPr lang="en-IE" b="1" smtClean="0"/>
                        <a:t>√</a:t>
                      </a:r>
                      <a:endParaRPr lang="en-IE" b="1" dirty="0"/>
                    </a:p>
                  </a:txBody>
                  <a:tcPr/>
                </a:tc>
                <a:tc>
                  <a:txBody>
                    <a:bodyPr/>
                    <a:lstStyle/>
                    <a:p>
                      <a:pPr algn="ctr"/>
                      <a:r>
                        <a:rPr lang="en-IE" b="1" smtClean="0"/>
                        <a:t>√</a:t>
                      </a:r>
                      <a:endParaRPr lang="en-IE" b="1" dirty="0"/>
                    </a:p>
                  </a:txBody>
                  <a:tcPr/>
                </a:tc>
                <a:tc>
                  <a:txBody>
                    <a:bodyPr/>
                    <a:lstStyle/>
                    <a:p>
                      <a:pPr algn="ctr"/>
                      <a:r>
                        <a:rPr lang="en-IE" dirty="0" smtClean="0"/>
                        <a:t>X</a:t>
                      </a:r>
                      <a:endParaRPr lang="en-IE" dirty="0"/>
                    </a:p>
                  </a:txBody>
                  <a:tcPr/>
                </a:tc>
                <a:tc>
                  <a:txBody>
                    <a:bodyPr/>
                    <a:lstStyle/>
                    <a:p>
                      <a:pPr algn="ctr"/>
                      <a:r>
                        <a:rPr lang="en-IE" dirty="0" smtClean="0"/>
                        <a:t>X</a:t>
                      </a:r>
                      <a:endParaRPr lang="en-IE" dirty="0"/>
                    </a:p>
                  </a:txBody>
                  <a:tcPr/>
                </a:tc>
                <a:tc>
                  <a:txBody>
                    <a:bodyPr/>
                    <a:lstStyle/>
                    <a:p>
                      <a:pPr algn="ctr"/>
                      <a:r>
                        <a:rPr lang="en-IE" dirty="0" smtClean="0"/>
                        <a:t>X</a:t>
                      </a:r>
                      <a:endParaRPr lang="en-IE" dirty="0"/>
                    </a:p>
                  </a:txBody>
                  <a:tcPr/>
                </a:tc>
              </a:tr>
              <a:tr h="502563">
                <a:tc>
                  <a:txBody>
                    <a:bodyPr/>
                    <a:lstStyle/>
                    <a:p>
                      <a:r>
                        <a:rPr lang="en-IE" dirty="0" smtClean="0"/>
                        <a:t>Noise Surcharge</a:t>
                      </a:r>
                      <a:endParaRPr lang="en-IE" dirty="0"/>
                    </a:p>
                  </a:txBody>
                  <a:tcPr/>
                </a:tc>
                <a:tc>
                  <a:txBody>
                    <a:bodyPr/>
                    <a:lstStyle/>
                    <a:p>
                      <a:pPr algn="ctr"/>
                      <a:r>
                        <a:rPr lang="en-IE" dirty="0" smtClean="0"/>
                        <a:t>X</a:t>
                      </a:r>
                      <a:endParaRPr lang="en-IE" dirty="0"/>
                    </a:p>
                  </a:txBody>
                  <a:tcPr/>
                </a:tc>
                <a:tc>
                  <a:txBody>
                    <a:bodyPr/>
                    <a:lstStyle/>
                    <a:p>
                      <a:pPr algn="ctr"/>
                      <a:r>
                        <a:rPr lang="en-IE" b="1" smtClean="0"/>
                        <a:t>√</a:t>
                      </a:r>
                      <a:endParaRPr lang="en-IE" b="1" dirty="0"/>
                    </a:p>
                  </a:txBody>
                  <a:tcPr/>
                </a:tc>
                <a:tc>
                  <a:txBody>
                    <a:bodyPr/>
                    <a:lstStyle/>
                    <a:p>
                      <a:pPr algn="ctr"/>
                      <a:r>
                        <a:rPr lang="en-IE" b="1" smtClean="0"/>
                        <a:t>√</a:t>
                      </a:r>
                      <a:endParaRPr lang="en-IE" b="1" dirty="0"/>
                    </a:p>
                  </a:txBody>
                  <a:tcPr/>
                </a:tc>
                <a:tc>
                  <a:txBody>
                    <a:bodyPr/>
                    <a:lstStyle/>
                    <a:p>
                      <a:pPr algn="ctr"/>
                      <a:r>
                        <a:rPr lang="en-IE" dirty="0" smtClean="0"/>
                        <a:t>X</a:t>
                      </a:r>
                      <a:endParaRPr lang="en-IE" dirty="0"/>
                    </a:p>
                  </a:txBody>
                  <a:tcPr/>
                </a:tc>
                <a:tc>
                  <a:txBody>
                    <a:bodyPr/>
                    <a:lstStyle/>
                    <a:p>
                      <a:pPr algn="ctr"/>
                      <a:r>
                        <a:rPr lang="en-IE" b="1" smtClean="0"/>
                        <a:t>√</a:t>
                      </a:r>
                      <a:endParaRPr lang="en-IE" b="1" dirty="0"/>
                    </a:p>
                  </a:txBody>
                  <a:tcPr/>
                </a:tc>
                <a:tc>
                  <a:txBody>
                    <a:bodyPr/>
                    <a:lstStyle/>
                    <a:p>
                      <a:pPr algn="ctr"/>
                      <a:r>
                        <a:rPr lang="en-IE" b="1" smtClean="0"/>
                        <a:t>√</a:t>
                      </a:r>
                      <a:endParaRPr lang="en-IE" b="1" dirty="0"/>
                    </a:p>
                  </a:txBody>
                  <a:tcPr/>
                </a:tc>
                <a:tc>
                  <a:txBody>
                    <a:bodyPr/>
                    <a:lstStyle/>
                    <a:p>
                      <a:pPr algn="ctr"/>
                      <a:r>
                        <a:rPr lang="en-IE" b="1" smtClean="0"/>
                        <a:t>√</a:t>
                      </a:r>
                      <a:endParaRPr lang="en-IE"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b="1" dirty="0" smtClean="0"/>
                        <a:t>√</a:t>
                      </a:r>
                    </a:p>
                  </a:txBody>
                  <a:tcPr/>
                </a:tc>
                <a:tc>
                  <a:txBody>
                    <a:bodyPr/>
                    <a:lstStyle/>
                    <a:p>
                      <a:pPr algn="ctr"/>
                      <a:r>
                        <a:rPr lang="en-IE" b="1" dirty="0" smtClean="0"/>
                        <a:t>√</a:t>
                      </a:r>
                      <a:endParaRPr lang="en-IE" b="1" dirty="0"/>
                    </a:p>
                  </a:txBody>
                  <a:tcPr/>
                </a:tc>
                <a:tc>
                  <a:txBody>
                    <a:bodyPr/>
                    <a:lstStyle/>
                    <a:p>
                      <a:pPr algn="ctr"/>
                      <a:r>
                        <a:rPr lang="en-IE" b="1" dirty="0" smtClean="0"/>
                        <a:t>√</a:t>
                      </a:r>
                      <a:endParaRPr lang="en-IE" b="1" dirty="0"/>
                    </a:p>
                  </a:txBody>
                  <a:tcPr/>
                </a:tc>
              </a:tr>
              <a:tr h="502563">
                <a:tc>
                  <a:txBody>
                    <a:bodyPr/>
                    <a:lstStyle/>
                    <a:p>
                      <a:r>
                        <a:rPr lang="en-IE" dirty="0" smtClean="0"/>
                        <a:t>Operating Quota</a:t>
                      </a:r>
                      <a:endParaRPr lang="en-IE" dirty="0"/>
                    </a:p>
                  </a:txBody>
                  <a:tcPr/>
                </a:tc>
                <a:tc>
                  <a:txBody>
                    <a:bodyPr/>
                    <a:lstStyle/>
                    <a:p>
                      <a:pPr algn="ctr"/>
                      <a:r>
                        <a:rPr lang="en-IE" dirty="0" smtClean="0"/>
                        <a:t>X</a:t>
                      </a:r>
                      <a:endParaRPr lang="en-IE" dirty="0"/>
                    </a:p>
                  </a:txBody>
                  <a:tcPr/>
                </a:tc>
                <a:tc>
                  <a:txBody>
                    <a:bodyPr/>
                    <a:lstStyle/>
                    <a:p>
                      <a:pPr algn="ctr"/>
                      <a:r>
                        <a:rPr lang="en-IE" b="1" dirty="0" smtClean="0"/>
                        <a:t>√</a:t>
                      </a:r>
                      <a:endParaRPr lang="en-IE" b="1" dirty="0"/>
                    </a:p>
                  </a:txBody>
                  <a:tcPr/>
                </a:tc>
                <a:tc>
                  <a:txBody>
                    <a:bodyPr/>
                    <a:lstStyle/>
                    <a:p>
                      <a:pPr algn="ctr"/>
                      <a:r>
                        <a:rPr lang="en-IE" b="1" dirty="0" smtClean="0"/>
                        <a:t>√</a:t>
                      </a:r>
                      <a:endParaRPr lang="en-IE" b="1" dirty="0"/>
                    </a:p>
                  </a:txBody>
                  <a:tcPr/>
                </a:tc>
                <a:tc>
                  <a:txBody>
                    <a:bodyPr/>
                    <a:lstStyle/>
                    <a:p>
                      <a:pPr algn="ctr"/>
                      <a:r>
                        <a:rPr lang="en-IE" dirty="0" smtClean="0"/>
                        <a:t>X</a:t>
                      </a:r>
                      <a:endParaRPr lang="en-IE" dirty="0"/>
                    </a:p>
                  </a:txBody>
                  <a:tcPr/>
                </a:tc>
                <a:tc>
                  <a:txBody>
                    <a:bodyPr/>
                    <a:lstStyle/>
                    <a:p>
                      <a:pPr algn="ctr"/>
                      <a:r>
                        <a:rPr lang="en-IE" b="1" dirty="0" smtClean="0"/>
                        <a:t>√</a:t>
                      </a:r>
                      <a:endParaRPr lang="en-IE" b="1" dirty="0"/>
                    </a:p>
                  </a:txBody>
                  <a:tcPr/>
                </a:tc>
                <a:tc>
                  <a:txBody>
                    <a:bodyPr/>
                    <a:lstStyle/>
                    <a:p>
                      <a:pPr algn="ctr"/>
                      <a:r>
                        <a:rPr lang="en-IE" b="1" dirty="0" smtClean="0"/>
                        <a:t>√</a:t>
                      </a:r>
                      <a:endParaRPr lang="en-IE" b="1" dirty="0"/>
                    </a:p>
                  </a:txBody>
                  <a:tcPr/>
                </a:tc>
                <a:tc>
                  <a:txBody>
                    <a:bodyPr/>
                    <a:lstStyle/>
                    <a:p>
                      <a:pPr algn="ctr"/>
                      <a:r>
                        <a:rPr lang="en-IE" b="1" dirty="0" smtClean="0"/>
                        <a:t>√</a:t>
                      </a:r>
                      <a:endParaRPr lang="en-IE" b="1" dirty="0"/>
                    </a:p>
                  </a:txBody>
                  <a:tcPr/>
                </a:tc>
                <a:tc>
                  <a:txBody>
                    <a:bodyPr/>
                    <a:lstStyle/>
                    <a:p>
                      <a:pPr algn="ctr"/>
                      <a:r>
                        <a:rPr lang="en-IE" dirty="0" smtClean="0"/>
                        <a:t>X</a:t>
                      </a:r>
                      <a:endParaRPr lang="en-IE" dirty="0"/>
                    </a:p>
                  </a:txBody>
                  <a:tcPr/>
                </a:tc>
                <a:tc>
                  <a:txBody>
                    <a:bodyPr/>
                    <a:lstStyle/>
                    <a:p>
                      <a:pPr algn="ctr"/>
                      <a:endParaRPr lang="en-IE" dirty="0"/>
                    </a:p>
                  </a:txBody>
                  <a:tcPr/>
                </a:tc>
                <a:tc>
                  <a:txBody>
                    <a:bodyPr/>
                    <a:lstStyle/>
                    <a:p>
                      <a:pPr algn="ctr"/>
                      <a:r>
                        <a:rPr lang="en-IE" dirty="0" smtClean="0"/>
                        <a:t>X</a:t>
                      </a:r>
                      <a:endParaRPr lang="en-IE" dirty="0"/>
                    </a:p>
                  </a:txBody>
                  <a:tcPr/>
                </a:tc>
              </a:tr>
              <a:tr h="502563">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dirty="0"/>
                    </a:p>
                  </a:txBody>
                  <a:tcPr/>
                </a:tc>
                <a:tc>
                  <a:txBody>
                    <a:bodyPr/>
                    <a:lstStyle/>
                    <a:p>
                      <a:endParaRPr lang="en-IE"/>
                    </a:p>
                  </a:txBody>
                  <a:tcPr/>
                </a:tc>
                <a:tc>
                  <a:txBody>
                    <a:bodyPr/>
                    <a:lstStyle/>
                    <a:p>
                      <a:endParaRPr lang="en-IE"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IE" sz="2800" b="1" dirty="0" smtClean="0"/>
              <a:t>Ground Transportation Issues</a:t>
            </a:r>
            <a:endParaRPr lang="en-IE" sz="2800" b="1" dirty="0"/>
          </a:p>
        </p:txBody>
      </p:sp>
      <p:sp>
        <p:nvSpPr>
          <p:cNvPr id="3" name="Content Placeholder 2"/>
          <p:cNvSpPr>
            <a:spLocks noGrp="1"/>
          </p:cNvSpPr>
          <p:nvPr>
            <p:ph idx="1"/>
          </p:nvPr>
        </p:nvSpPr>
        <p:spPr>
          <a:xfrm>
            <a:off x="539552" y="1052736"/>
            <a:ext cx="8229600" cy="4525963"/>
          </a:xfrm>
        </p:spPr>
        <p:txBody>
          <a:bodyPr/>
          <a:lstStyle/>
          <a:p>
            <a:r>
              <a:rPr lang="en-IE" b="1" dirty="0" smtClean="0"/>
              <a:t>Dublin Airport is now the largest traffic generator in the State</a:t>
            </a:r>
          </a:p>
          <a:p>
            <a:r>
              <a:rPr lang="en-IE" b="1" dirty="0" smtClean="0"/>
              <a:t>M50 will reach saturation levels at peak times by next year, and TII have no plans to upgrade northern section</a:t>
            </a:r>
          </a:p>
          <a:p>
            <a:r>
              <a:rPr lang="en-IE" b="1" dirty="0" smtClean="0"/>
              <a:t>Dublin is only airport of its size in Europe without direct rail link</a:t>
            </a:r>
          </a:p>
          <a:p>
            <a:r>
              <a:rPr lang="en-IE" b="1" dirty="0" smtClean="0"/>
              <a:t>No provision for such a link in Capital Programme 2016-2022</a:t>
            </a:r>
          </a:p>
          <a:p>
            <a:r>
              <a:rPr lang="en-IE" b="1" dirty="0" smtClean="0"/>
              <a:t>Much of the local road network serving the airport is substandard</a:t>
            </a:r>
          </a:p>
          <a:p>
            <a:r>
              <a:rPr lang="en-IE" b="1" dirty="0" smtClean="0"/>
              <a:t>Solving these problems will cost in excess of €3 Bn </a:t>
            </a:r>
          </a:p>
          <a:p>
            <a:endParaRPr lang="en-IE" b="1" dirty="0"/>
          </a:p>
        </p:txBody>
      </p:sp>
    </p:spTree>
    <p:extLst>
      <p:ext uri="{BB962C8B-B14F-4D97-AF65-F5344CB8AC3E}">
        <p14:creationId xmlns:p14="http://schemas.microsoft.com/office/powerpoint/2010/main" val="2503215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b="1" dirty="0" smtClean="0"/>
              <a:t>Dublin Airport with North Runway</a:t>
            </a:r>
            <a:br>
              <a:rPr lang="en-IE" sz="2800" b="1" dirty="0" smtClean="0"/>
            </a:br>
            <a:endParaRPr lang="en-IE" sz="2800" b="1" dirty="0"/>
          </a:p>
        </p:txBody>
      </p:sp>
      <p:sp>
        <p:nvSpPr>
          <p:cNvPr id="3" name="Content Placeholder 2"/>
          <p:cNvSpPr>
            <a:spLocks noGrp="1"/>
          </p:cNvSpPr>
          <p:nvPr>
            <p:ph idx="1"/>
          </p:nvPr>
        </p:nvSpPr>
        <p:spPr/>
        <p:txBody>
          <a:bodyPr/>
          <a:lstStyle/>
          <a:p>
            <a:endParaRPr lang="en-IE" dirty="0" smtClean="0"/>
          </a:p>
          <a:p>
            <a:endParaRPr lang="en-IE" dirty="0"/>
          </a:p>
          <a:p>
            <a:endParaRPr lang="en-IE" dirty="0" smtClean="0"/>
          </a:p>
          <a:p>
            <a:endParaRPr lang="en-IE" dirty="0"/>
          </a:p>
          <a:p>
            <a:endParaRPr lang="en-IE" dirty="0" smtClean="0"/>
          </a:p>
          <a:p>
            <a:endParaRPr lang="en-IE" dirty="0"/>
          </a:p>
          <a:p>
            <a:endParaRPr lang="en-IE" dirty="0" smtClean="0"/>
          </a:p>
          <a:p>
            <a:endParaRPr lang="en-IE" dirty="0"/>
          </a:p>
          <a:p>
            <a:pPr algn="ctr"/>
            <a:r>
              <a:rPr lang="en-IE" b="1" dirty="0"/>
              <a:t>Runway Requirements are determined by </a:t>
            </a:r>
            <a:endParaRPr lang="en-IE" b="1" dirty="0" smtClean="0"/>
          </a:p>
          <a:p>
            <a:pPr algn="ctr"/>
            <a:r>
              <a:rPr lang="en-IE" b="1" dirty="0" smtClean="0"/>
              <a:t>Aircraft </a:t>
            </a:r>
            <a:r>
              <a:rPr lang="en-IE" b="1" dirty="0"/>
              <a:t>movements rather than Passenger nos.</a:t>
            </a:r>
            <a:endParaRPr lang="en-IE" dirty="0"/>
          </a:p>
        </p:txBody>
      </p:sp>
      <p:pic>
        <p:nvPicPr>
          <p:cNvPr id="2050" name="Picture 2" descr="C:\Users\harvey01\Downloads\AerianNRCo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2612"/>
            <a:ext cx="91440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26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b="1" dirty="0" smtClean="0"/>
              <a:t>IAA Annual Report 2015</a:t>
            </a:r>
            <a:endParaRPr lang="en-IE" sz="2800" b="1" dirty="0"/>
          </a:p>
        </p:txBody>
      </p:sp>
      <p:sp>
        <p:nvSpPr>
          <p:cNvPr id="3" name="Content Placeholder 2"/>
          <p:cNvSpPr>
            <a:spLocks noGrp="1"/>
          </p:cNvSpPr>
          <p:nvPr>
            <p:ph idx="1"/>
          </p:nvPr>
        </p:nvSpPr>
        <p:spPr/>
        <p:txBody>
          <a:bodyPr/>
          <a:lstStyle/>
          <a:p>
            <a:endParaRPr lang="en-I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4" t="13629" r="9333" b="9037"/>
          <a:stretch/>
        </p:blipFill>
        <p:spPr bwMode="auto">
          <a:xfrm>
            <a:off x="0" y="1352612"/>
            <a:ext cx="9083992" cy="452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116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solidFill>
                <a:schemeClr val="tx1"/>
              </a:solidFill>
            </a:endParaRPr>
          </a:p>
        </p:txBody>
      </p:sp>
      <p:sp>
        <p:nvSpPr>
          <p:cNvPr id="3" name="Content Placeholder 2"/>
          <p:cNvSpPr>
            <a:spLocks noGrp="1"/>
          </p:cNvSpPr>
          <p:nvPr>
            <p:ph idx="1"/>
          </p:nvPr>
        </p:nvSpPr>
        <p:spPr/>
        <p:txBody>
          <a:bodyPr/>
          <a:lstStyle/>
          <a:p>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3" y="260648"/>
            <a:ext cx="9745276" cy="54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0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IAA Annual Report 2015</a:t>
            </a:r>
            <a:endParaRPr lang="en-IE" dirty="0">
              <a:solidFill>
                <a:schemeClr val="tx1"/>
              </a:solidFill>
            </a:endParaRPr>
          </a:p>
        </p:txBody>
      </p:sp>
      <p:sp>
        <p:nvSpPr>
          <p:cNvPr id="3" name="Content Placeholder 2"/>
          <p:cNvSpPr>
            <a:spLocks noGrp="1"/>
          </p:cNvSpPr>
          <p:nvPr>
            <p:ph idx="1"/>
          </p:nvPr>
        </p:nvSpPr>
        <p:spPr/>
        <p:txBody>
          <a:bodyPr/>
          <a:lstStyle/>
          <a:p>
            <a:endParaRPr lang="en-IE"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75" t="10000" r="9000" b="10666"/>
          <a:stretch/>
        </p:blipFill>
        <p:spPr bwMode="auto">
          <a:xfrm>
            <a:off x="0" y="1412776"/>
            <a:ext cx="9100337" cy="4661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441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22114"/>
          </a:xfrm>
        </p:spPr>
        <p:txBody>
          <a:bodyPr/>
          <a:lstStyle/>
          <a:p>
            <a:r>
              <a:rPr lang="en-IE" sz="2800" b="1" dirty="0" smtClean="0"/>
              <a:t>Airport Capacity Constraints</a:t>
            </a:r>
            <a:endParaRPr lang="en-IE" sz="2800" b="1" dirty="0"/>
          </a:p>
        </p:txBody>
      </p:sp>
      <p:sp>
        <p:nvSpPr>
          <p:cNvPr id="3" name="Content Placeholder 2"/>
          <p:cNvSpPr>
            <a:spLocks noGrp="1"/>
          </p:cNvSpPr>
          <p:nvPr>
            <p:ph idx="1"/>
          </p:nvPr>
        </p:nvSpPr>
        <p:spPr>
          <a:xfrm>
            <a:off x="457200" y="980728"/>
            <a:ext cx="8229600" cy="5145435"/>
          </a:xfrm>
        </p:spPr>
        <p:txBody>
          <a:bodyPr/>
          <a:lstStyle/>
          <a:p>
            <a:r>
              <a:rPr lang="en-IE" b="1" dirty="0" smtClean="0"/>
              <a:t>Problem is not a shortage of runway or terminal capacity</a:t>
            </a:r>
          </a:p>
          <a:p>
            <a:r>
              <a:rPr lang="en-IE" b="1" dirty="0" smtClean="0"/>
              <a:t>Rather it is the sub-optimal and non cost effective utilisation of existing capacity</a:t>
            </a:r>
          </a:p>
          <a:p>
            <a:endParaRPr lang="en-IE" sz="1000" b="1" dirty="0" smtClean="0"/>
          </a:p>
          <a:p>
            <a:r>
              <a:rPr lang="en-IE" b="1" dirty="0" smtClean="0"/>
              <a:t>With completion of motorways to </a:t>
            </a:r>
          </a:p>
          <a:p>
            <a:pPr marL="0" indent="0">
              <a:buNone/>
            </a:pPr>
            <a:r>
              <a:rPr lang="en-IE" b="1" dirty="0"/>
              <a:t> </a:t>
            </a:r>
            <a:r>
              <a:rPr lang="en-IE" b="1" dirty="0" smtClean="0"/>
              <a:t>   Galway, Limerick, Cork &amp; Waterford</a:t>
            </a:r>
          </a:p>
          <a:p>
            <a:pPr marL="0" indent="0">
              <a:buNone/>
            </a:pPr>
            <a:r>
              <a:rPr lang="en-IE" b="1" dirty="0" smtClean="0"/>
              <a:t>    Dublin is sucking the life out of other airports</a:t>
            </a:r>
          </a:p>
          <a:p>
            <a:endParaRPr lang="en-IE" sz="1000" b="1" dirty="0" smtClean="0"/>
          </a:p>
          <a:p>
            <a:r>
              <a:rPr lang="en-IE" b="1" dirty="0" smtClean="0"/>
              <a:t>If North Runway and Terminal 3 are built, at a total cost of €500m+ the trends indicate that Dublin will end up as the only airport in the country</a:t>
            </a:r>
          </a:p>
          <a:p>
            <a:endParaRPr lang="en-IE" sz="1000" b="1" dirty="0" smtClean="0"/>
          </a:p>
          <a:p>
            <a:r>
              <a:rPr lang="en-IE" b="1" dirty="0" smtClean="0"/>
              <a:t>We need  much greater national debate on this issue and its impact on Balanced Regional Development</a:t>
            </a:r>
            <a:endParaRPr lang="en-IE" b="1" dirty="0"/>
          </a:p>
        </p:txBody>
      </p:sp>
    </p:spTree>
    <p:extLst>
      <p:ext uri="{BB962C8B-B14F-4D97-AF65-F5344CB8AC3E}">
        <p14:creationId xmlns:p14="http://schemas.microsoft.com/office/powerpoint/2010/main" val="1599693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b="1" dirty="0" smtClean="0"/>
              <a:t>2007 Planning Permission Conditions</a:t>
            </a:r>
            <a:endParaRPr lang="en-IE" sz="2800" b="1" dirty="0"/>
          </a:p>
        </p:txBody>
      </p:sp>
      <p:sp>
        <p:nvSpPr>
          <p:cNvPr id="3" name="Content Placeholder 2"/>
          <p:cNvSpPr>
            <a:spLocks noGrp="1"/>
          </p:cNvSpPr>
          <p:nvPr>
            <p:ph idx="1"/>
          </p:nvPr>
        </p:nvSpPr>
        <p:spPr/>
        <p:txBody>
          <a:bodyPr/>
          <a:lstStyle/>
          <a:p>
            <a:pPr marL="0" indent="0">
              <a:buNone/>
            </a:pPr>
            <a:r>
              <a:rPr lang="en-IE" b="1" dirty="0" smtClean="0"/>
              <a:t>3d  North Runway shall not be used for take-off or  </a:t>
            </a:r>
          </a:p>
          <a:p>
            <a:pPr marL="0" indent="0">
              <a:buNone/>
            </a:pPr>
            <a:r>
              <a:rPr lang="en-IE" b="1" dirty="0"/>
              <a:t> </a:t>
            </a:r>
            <a:r>
              <a:rPr lang="en-IE" b="1" dirty="0" smtClean="0"/>
              <a:t>     landing  between 2300 and 0700</a:t>
            </a:r>
          </a:p>
          <a:p>
            <a:pPr marL="457200" indent="-457200">
              <a:buAutoNum type="arabicPlain" startAt="5"/>
            </a:pPr>
            <a:r>
              <a:rPr lang="en-IE" b="1" dirty="0" smtClean="0"/>
              <a:t>On completion of North Runway the avg. no. of night time movements shall not exceed 65/night, between 2300 and 0700</a:t>
            </a:r>
          </a:p>
          <a:p>
            <a:pPr marL="457200" indent="-457200">
              <a:buAutoNum type="arabicPlain" startAt="5"/>
            </a:pPr>
            <a:endParaRPr lang="en-IE" sz="1000" b="1" dirty="0" smtClean="0"/>
          </a:p>
          <a:p>
            <a:pPr marL="0" indent="0">
              <a:buNone/>
            </a:pPr>
            <a:r>
              <a:rPr lang="en-IE" b="1" dirty="0" smtClean="0"/>
              <a:t>The conditions were proposed to ABP enquiry</a:t>
            </a:r>
            <a:r>
              <a:rPr lang="en-IE" b="1" dirty="0"/>
              <a:t> </a:t>
            </a:r>
            <a:r>
              <a:rPr lang="en-IE" b="1" dirty="0" smtClean="0"/>
              <a:t>by DAA</a:t>
            </a:r>
          </a:p>
          <a:p>
            <a:pPr marL="0" indent="0">
              <a:buNone/>
            </a:pPr>
            <a:endParaRPr lang="en-IE" sz="1000" b="1" dirty="0" smtClean="0"/>
          </a:p>
          <a:p>
            <a:pPr marL="0" indent="0">
              <a:buNone/>
            </a:pPr>
            <a:r>
              <a:rPr lang="en-IE" b="1" i="1" dirty="0" smtClean="0"/>
              <a:t>“These conditions are particularly onerous and would restrict the usage of the airport to a degree that would largely obviate the purpose of the new runway”</a:t>
            </a:r>
          </a:p>
          <a:p>
            <a:pPr marL="0" indent="0">
              <a:buNone/>
            </a:pPr>
            <a:r>
              <a:rPr lang="en-IE" sz="2000" b="1" dirty="0"/>
              <a:t> </a:t>
            </a:r>
            <a:r>
              <a:rPr lang="en-IE" sz="2000" b="1" dirty="0" smtClean="0"/>
              <a:t> - Chairman Designate of DAA’s statement to the </a:t>
            </a:r>
          </a:p>
          <a:p>
            <a:pPr marL="0" indent="0">
              <a:buNone/>
            </a:pPr>
            <a:r>
              <a:rPr lang="en-IE" sz="2000" b="1" dirty="0" smtClean="0"/>
              <a:t>    Oireachtas Select Committee on TT&amp;S. July 20</a:t>
            </a:r>
            <a:r>
              <a:rPr lang="en-IE" sz="2000" b="1" baseline="30000" dirty="0" smtClean="0"/>
              <a:t>th</a:t>
            </a:r>
            <a:r>
              <a:rPr lang="en-IE" sz="2000" b="1" dirty="0" smtClean="0"/>
              <a:t> 2016 </a:t>
            </a:r>
          </a:p>
          <a:p>
            <a:pPr marL="0" indent="0">
              <a:buNone/>
            </a:pPr>
            <a:endParaRPr lang="en-IE" dirty="0" smtClean="0"/>
          </a:p>
          <a:p>
            <a:pPr marL="0" indent="0">
              <a:buNone/>
            </a:pPr>
            <a:endParaRPr lang="en-IE" dirty="0"/>
          </a:p>
        </p:txBody>
      </p:sp>
    </p:spTree>
    <p:extLst>
      <p:ext uri="{BB962C8B-B14F-4D97-AF65-F5344CB8AC3E}">
        <p14:creationId xmlns:p14="http://schemas.microsoft.com/office/powerpoint/2010/main" val="2680034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b="1" dirty="0" smtClean="0"/>
              <a:t>EU Regulation No 598/14 on the establishment of rules and procedures with regard to the introduction of noise related operating restrictions</a:t>
            </a:r>
            <a:br>
              <a:rPr lang="en-IE" sz="2400" b="1" dirty="0" smtClean="0"/>
            </a:br>
            <a:endParaRPr lang="en-IE" sz="2400" b="1" dirty="0"/>
          </a:p>
        </p:txBody>
      </p:sp>
      <p:sp>
        <p:nvSpPr>
          <p:cNvPr id="3" name="Content Placeholder 2"/>
          <p:cNvSpPr>
            <a:spLocks noGrp="1"/>
          </p:cNvSpPr>
          <p:nvPr>
            <p:ph idx="1"/>
          </p:nvPr>
        </p:nvSpPr>
        <p:spPr>
          <a:xfrm>
            <a:off x="179512" y="1600200"/>
            <a:ext cx="8712968" cy="4525963"/>
          </a:xfrm>
        </p:spPr>
        <p:txBody>
          <a:bodyPr/>
          <a:lstStyle/>
          <a:p>
            <a:r>
              <a:rPr lang="en-IE" b="1" dirty="0" smtClean="0"/>
              <a:t>Noise restrictions should be based on objective &amp; measurable criteria</a:t>
            </a:r>
          </a:p>
          <a:p>
            <a:r>
              <a:rPr lang="en-IE" b="1" dirty="0" smtClean="0"/>
              <a:t>Such information should be reliable, obtained in a transparent manner and available to Competent Authorities and Stakeholders</a:t>
            </a:r>
          </a:p>
          <a:p>
            <a:r>
              <a:rPr lang="en-IE" b="1" dirty="0" smtClean="0"/>
              <a:t>Competent Authorities should put in place the necessary monitoring tools</a:t>
            </a:r>
          </a:p>
          <a:p>
            <a:r>
              <a:rPr lang="en-IE" b="1" dirty="0" smtClean="0"/>
              <a:t>Competent Authorities should be independent of any organisation involved in airport operation, air transport or air navigation services </a:t>
            </a:r>
            <a:endParaRPr lang="en-IE" b="1" dirty="0"/>
          </a:p>
        </p:txBody>
      </p:sp>
    </p:spTree>
    <p:extLst>
      <p:ext uri="{BB962C8B-B14F-4D97-AF65-F5344CB8AC3E}">
        <p14:creationId xmlns:p14="http://schemas.microsoft.com/office/powerpoint/2010/main" val="4007946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TotalTime>
  <Words>978</Words>
  <Application>Microsoft Office PowerPoint</Application>
  <PresentationFormat>On-screen Show (4:3)</PresentationFormat>
  <Paragraphs>235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blank</vt:lpstr>
      <vt:lpstr>North Runway</vt:lpstr>
      <vt:lpstr>Purpose of Presentation</vt:lpstr>
      <vt:lpstr>Dublin Airport with North Runway </vt:lpstr>
      <vt:lpstr>IAA Annual Report 2015</vt:lpstr>
      <vt:lpstr>PowerPoint Presentation</vt:lpstr>
      <vt:lpstr>IAA Annual Report 2015</vt:lpstr>
      <vt:lpstr>Airport Capacity Constraints</vt:lpstr>
      <vt:lpstr>2007 Planning Permission Conditions</vt:lpstr>
      <vt:lpstr>EU Regulation No 598/14 on the establishment of rules and procedures with regard to the introduction of noise related operating restrictions </vt:lpstr>
      <vt:lpstr>New Regulatory Regime</vt:lpstr>
      <vt:lpstr>PowerPoint Presentation</vt:lpstr>
      <vt:lpstr>PowerPoint Presentation</vt:lpstr>
      <vt:lpstr>IAA is Financially Independent of Government</vt:lpstr>
      <vt:lpstr>IAA is Financially Independent of DAA </vt:lpstr>
      <vt:lpstr>IAA presently lacks  noise measurement, modelling &amp; impact assessment skills</vt:lpstr>
      <vt:lpstr>PowerPoint Presentation</vt:lpstr>
      <vt:lpstr>PowerPoint Presentation</vt:lpstr>
      <vt:lpstr>PowerPoint Presentation</vt:lpstr>
      <vt:lpstr>PowerPoint Presentation</vt:lpstr>
      <vt:lpstr>Aircraft Noise and Population Affected</vt:lpstr>
      <vt:lpstr>Impact of North Runway on Noise Problems</vt:lpstr>
      <vt:lpstr>Independent Departure Rules</vt:lpstr>
      <vt:lpstr>Possible Divergent Flight Paths for  Departing Aircraft</vt:lpstr>
      <vt:lpstr>Noise Restrictions at large European Airports</vt:lpstr>
      <vt:lpstr>Ground Transportation Issues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GDuggan</dc:creator>
  <cp:lastModifiedBy>dcu</cp:lastModifiedBy>
  <cp:revision>42</cp:revision>
  <dcterms:created xsi:type="dcterms:W3CDTF">2016-09-30T15:53:06Z</dcterms:created>
  <dcterms:modified xsi:type="dcterms:W3CDTF">2016-10-21T09:13:58Z</dcterms:modified>
</cp:coreProperties>
</file>