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8" r:id="rId5"/>
    <p:sldId id="266" r:id="rId6"/>
    <p:sldId id="258" r:id="rId7"/>
    <p:sldId id="259" r:id="rId8"/>
    <p:sldId id="260" r:id="rId9"/>
    <p:sldId id="261" r:id="rId10"/>
    <p:sldId id="262" r:id="rId11"/>
    <p:sldId id="264" r:id="rId12"/>
    <p:sldId id="265"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euro.who.int/__data/assets/pdf_file/0009/383922/noise-guidelines-exec-sum-eng.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esidentsassociationforum@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ur-lex.europa.eu/legal-content/EN/TXT/PDF/?uri=CELEX:32014R0598&amp;from=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ttas.ie/sites/default/files/publications/aviation/english/aircraft-noise-dublin-airport-regulation-bill-2018/aircraft-noise-dublin-airport-regulation-bill-201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800" dirty="0" err="1" smtClean="0"/>
              <a:t>FinGal</a:t>
            </a:r>
            <a:r>
              <a:rPr lang="en-GB" sz="4800" dirty="0" smtClean="0"/>
              <a:t> Organised Residents United movement ( FORUM)</a:t>
            </a:r>
            <a:endParaRPr lang="en-GB" sz="4800" dirty="0"/>
          </a:p>
        </p:txBody>
      </p:sp>
      <p:sp>
        <p:nvSpPr>
          <p:cNvPr id="3" name="Subtitle 2"/>
          <p:cNvSpPr>
            <a:spLocks noGrp="1"/>
          </p:cNvSpPr>
          <p:nvPr>
            <p:ph type="subTitle" idx="1"/>
          </p:nvPr>
        </p:nvSpPr>
        <p:spPr>
          <a:xfrm>
            <a:off x="1371600" y="3928763"/>
            <a:ext cx="9448800" cy="685800"/>
          </a:xfrm>
        </p:spPr>
        <p:txBody>
          <a:bodyPr/>
          <a:lstStyle/>
          <a:p>
            <a:r>
              <a:rPr lang="en-GB" dirty="0" smtClean="0"/>
              <a:t>Presentation on Aircraft Noise ( Dublin Airport) Regulation Bill 2018</a:t>
            </a:r>
            <a:endParaRPr lang="en-GB" dirty="0"/>
          </a:p>
        </p:txBody>
      </p:sp>
    </p:spTree>
    <p:extLst>
      <p:ext uri="{BB962C8B-B14F-4D97-AF65-F5344CB8AC3E}">
        <p14:creationId xmlns:p14="http://schemas.microsoft.com/office/powerpoint/2010/main" val="20852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0065" y="699059"/>
            <a:ext cx="8610600" cy="1293028"/>
          </a:xfrm>
        </p:spPr>
        <p:txBody>
          <a:bodyPr>
            <a:normAutofit/>
          </a:bodyPr>
          <a:lstStyle/>
          <a:p>
            <a:pPr algn="ctr"/>
            <a:r>
              <a:rPr lang="en-IE" sz="3200" b="1" dirty="0"/>
              <a:t>Forum  Position on Aircraft Noise (Dublin Airport) Regulation Bill 2018</a:t>
            </a:r>
            <a:endParaRPr lang="en-GB" sz="3200" dirty="0"/>
          </a:p>
        </p:txBody>
      </p:sp>
      <p:sp>
        <p:nvSpPr>
          <p:cNvPr id="3" name="Content Placeholder 2"/>
          <p:cNvSpPr>
            <a:spLocks noGrp="1"/>
          </p:cNvSpPr>
          <p:nvPr>
            <p:ph idx="1"/>
          </p:nvPr>
        </p:nvSpPr>
        <p:spPr/>
        <p:txBody>
          <a:bodyPr>
            <a:normAutofit fontScale="70000" lnSpcReduction="20000"/>
          </a:bodyPr>
          <a:lstStyle/>
          <a:p>
            <a:r>
              <a:rPr lang="en-IE" b="1" dirty="0"/>
              <a:t>Competent Authority </a:t>
            </a:r>
            <a:endParaRPr lang="en-GB" dirty="0"/>
          </a:p>
          <a:p>
            <a:r>
              <a:rPr lang="en-IE" dirty="0"/>
              <a:t>FORUM is very anxious that the body appointed as the Competent Authority Is totally independent and not beholden to any organisation or group who could possibly exert undue influence in the development of the ICAO Balanced Approach. Forum is also anxious that communities will be have the ability to apply for a review of the operating restrictions as set out by the Competent Authority.</a:t>
            </a:r>
            <a:endParaRPr lang="en-GB" dirty="0"/>
          </a:p>
          <a:p>
            <a:r>
              <a:rPr lang="en-IE" dirty="0"/>
              <a:t>The Competent Authority must, in the first instance, have the trust of all stakeholders that it will undertake its duties without fear or favour.  If this is not the case the trust of all stakeholders in the noise regulations will be destroyed before they can even be put into force.</a:t>
            </a:r>
            <a:endParaRPr lang="en-GB" dirty="0"/>
          </a:p>
          <a:p>
            <a:r>
              <a:rPr lang="en-IE" dirty="0"/>
              <a:t>Negotiation rights in addition to consultation rights are essential for communities if they are to have trust in the Competent Authority </a:t>
            </a:r>
            <a:endParaRPr lang="en-GB" dirty="0"/>
          </a:p>
          <a:p>
            <a:r>
              <a:rPr lang="en-IE" b="1" dirty="0"/>
              <a:t>Stakeholder Engagement </a:t>
            </a:r>
            <a:endParaRPr lang="en-GB" dirty="0"/>
          </a:p>
          <a:p>
            <a:r>
              <a:rPr lang="en-IE" dirty="0"/>
              <a:t>FORUM will be energetic and cooperative in negotiating and consulting with all parties, including the Competent Authority with the aim of participating in the development of a set of fair noise-related operating restrictions using the ICAO Balanced Approach at Dublin Airport and in surrounding areas.</a:t>
            </a:r>
            <a:endParaRPr lang="en-GB" dirty="0"/>
          </a:p>
          <a:p>
            <a:r>
              <a:rPr lang="en-IE" dirty="0"/>
              <a:t>*ICAO – International Civil Aviation Organisation (a specialised agency of the United Nations)</a:t>
            </a:r>
            <a:endParaRPr lang="en-GB" dirty="0"/>
          </a:p>
          <a:p>
            <a:r>
              <a:rPr lang="en-IE" dirty="0"/>
              <a:t> </a:t>
            </a:r>
            <a:endParaRPr lang="en-GB" dirty="0"/>
          </a:p>
          <a:p>
            <a:r>
              <a:rPr lang="en-IE" dirty="0"/>
              <a:t> </a:t>
            </a:r>
            <a:endParaRPr lang="en-GB" dirty="0"/>
          </a:p>
          <a:p>
            <a:endParaRPr lang="en-GB" dirty="0"/>
          </a:p>
        </p:txBody>
      </p:sp>
    </p:spTree>
    <p:extLst>
      <p:ext uri="{BB962C8B-B14F-4D97-AF65-F5344CB8AC3E}">
        <p14:creationId xmlns:p14="http://schemas.microsoft.com/office/powerpoint/2010/main" val="208244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7852" y="356002"/>
            <a:ext cx="8610600" cy="1293028"/>
          </a:xfrm>
        </p:spPr>
        <p:txBody>
          <a:bodyPr>
            <a:normAutofit/>
          </a:bodyPr>
          <a:lstStyle/>
          <a:p>
            <a:pPr algn="ctr"/>
            <a:r>
              <a:rPr lang="en-IE" sz="2800" b="1" dirty="0"/>
              <a:t>Forum  Position on Aircraft Noise (Dublin Airport) Regulation Bill </a:t>
            </a:r>
            <a:r>
              <a:rPr lang="en-IE" sz="2800" b="1" dirty="0" smtClean="0"/>
              <a:t>2018 and NEW WHO Guidelines</a:t>
            </a:r>
            <a:endParaRPr lang="en-GB" sz="2800" dirty="0"/>
          </a:p>
        </p:txBody>
      </p:sp>
      <p:sp>
        <p:nvSpPr>
          <p:cNvPr id="3" name="Content Placeholder 2"/>
          <p:cNvSpPr>
            <a:spLocks noGrp="1"/>
          </p:cNvSpPr>
          <p:nvPr>
            <p:ph idx="1"/>
          </p:nvPr>
        </p:nvSpPr>
        <p:spPr>
          <a:xfrm>
            <a:off x="723122" y="1771767"/>
            <a:ext cx="10820400" cy="4024125"/>
          </a:xfrm>
        </p:spPr>
        <p:txBody>
          <a:bodyPr>
            <a:normAutofit/>
          </a:bodyPr>
          <a:lstStyle/>
          <a:p>
            <a:r>
              <a:rPr lang="en-GB" b="1" dirty="0" smtClean="0"/>
              <a:t>The World Health Organisation recently published new Guidelines on noise based on scientific studies </a:t>
            </a:r>
            <a:r>
              <a:rPr lang="en-GB" b="1" dirty="0" smtClean="0">
                <a:hlinkClick r:id="rId2"/>
              </a:rPr>
              <a:t>Environmental  Noise Guidelines for the European Community</a:t>
            </a:r>
            <a:endParaRPr lang="en-GB" dirty="0" smtClean="0"/>
          </a:p>
          <a:p>
            <a:r>
              <a:rPr lang="en-IE" dirty="0"/>
              <a:t> </a:t>
            </a:r>
            <a:r>
              <a:rPr lang="en-IE" dirty="0" smtClean="0"/>
              <a:t>Forum wants these guidelines to be enacted into </a:t>
            </a:r>
            <a:r>
              <a:rPr lang="en-IE" dirty="0"/>
              <a:t>I</a:t>
            </a:r>
            <a:r>
              <a:rPr lang="en-IE" dirty="0" smtClean="0"/>
              <a:t>rish Law </a:t>
            </a:r>
            <a:r>
              <a:rPr lang="en-IE" dirty="0"/>
              <a:t>a</a:t>
            </a:r>
            <a:r>
              <a:rPr lang="en-IE" dirty="0" smtClean="0"/>
              <a:t>nd followed as part of the Aircraft Noise( Dublin Airport) Regulation Bill 2018</a:t>
            </a:r>
            <a:endParaRPr lang="en-GB" dirty="0"/>
          </a:p>
          <a:p>
            <a:r>
              <a:rPr lang="en-IE" dirty="0"/>
              <a:t> </a:t>
            </a:r>
            <a:r>
              <a:rPr lang="en-IE" dirty="0" smtClean="0"/>
              <a:t>Night Time MAX  noise now 40dB recommended by WHO</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8" y="233265"/>
            <a:ext cx="1506008" cy="1538502"/>
          </a:xfrm>
          <a:prstGeom prst="rect">
            <a:avLst/>
          </a:prstGeom>
        </p:spPr>
      </p:pic>
      <p:pic>
        <p:nvPicPr>
          <p:cNvPr id="5" name="Picture 4"/>
          <p:cNvPicPr>
            <a:picLocks noChangeAspect="1"/>
          </p:cNvPicPr>
          <p:nvPr/>
        </p:nvPicPr>
        <p:blipFill>
          <a:blip r:embed="rId4"/>
          <a:stretch>
            <a:fillRect/>
          </a:stretch>
        </p:blipFill>
        <p:spPr>
          <a:xfrm>
            <a:off x="1828801" y="3986036"/>
            <a:ext cx="6801799" cy="2498739"/>
          </a:xfrm>
          <a:prstGeom prst="rect">
            <a:avLst/>
          </a:prstGeom>
        </p:spPr>
      </p:pic>
    </p:spTree>
    <p:extLst>
      <p:ext uri="{BB962C8B-B14F-4D97-AF65-F5344CB8AC3E}">
        <p14:creationId xmlns:p14="http://schemas.microsoft.com/office/powerpoint/2010/main" val="2708562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4792" y="643075"/>
            <a:ext cx="8610600" cy="1293028"/>
          </a:xfrm>
        </p:spPr>
        <p:txBody>
          <a:bodyPr>
            <a:normAutofit fontScale="90000"/>
          </a:bodyPr>
          <a:lstStyle/>
          <a:p>
            <a:pPr algn="ctr"/>
            <a:r>
              <a:rPr lang="en-IE" b="1" dirty="0"/>
              <a:t>Forum  Position on Aircraft Noise (Dublin Airport) Regulation Bill 2018</a:t>
            </a:r>
            <a:endParaRPr lang="en-GB" dirty="0"/>
          </a:p>
        </p:txBody>
      </p:sp>
      <p:sp>
        <p:nvSpPr>
          <p:cNvPr id="3" name="Content Placeholder 2"/>
          <p:cNvSpPr>
            <a:spLocks noGrp="1"/>
          </p:cNvSpPr>
          <p:nvPr>
            <p:ph idx="1"/>
          </p:nvPr>
        </p:nvSpPr>
        <p:spPr/>
        <p:txBody>
          <a:bodyPr/>
          <a:lstStyle/>
          <a:p>
            <a:r>
              <a:rPr lang="en-GB" dirty="0" smtClean="0"/>
              <a:t>Respite from Aircraft Noise – during day time hours in June 2018 there was a take of or landing every 1.59 minutes. We need Restrictions at night!</a:t>
            </a:r>
          </a:p>
          <a:p>
            <a:endParaRPr lang="en-GB" dirty="0"/>
          </a:p>
        </p:txBody>
      </p:sp>
      <p:pic>
        <p:nvPicPr>
          <p:cNvPr id="5" name="Picture 4"/>
          <p:cNvPicPr>
            <a:picLocks noChangeAspect="1"/>
          </p:cNvPicPr>
          <p:nvPr/>
        </p:nvPicPr>
        <p:blipFill>
          <a:blip r:embed="rId2"/>
          <a:stretch>
            <a:fillRect/>
          </a:stretch>
        </p:blipFill>
        <p:spPr>
          <a:xfrm>
            <a:off x="1094792" y="2849725"/>
            <a:ext cx="9392961" cy="4163006"/>
          </a:xfrm>
          <a:prstGeom prst="rect">
            <a:avLst/>
          </a:prstGeom>
        </p:spPr>
      </p:pic>
    </p:spTree>
    <p:extLst>
      <p:ext uri="{BB962C8B-B14F-4D97-AF65-F5344CB8AC3E}">
        <p14:creationId xmlns:p14="http://schemas.microsoft.com/office/powerpoint/2010/main" val="107514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669" y="699059"/>
            <a:ext cx="8610600" cy="1293028"/>
          </a:xfrm>
        </p:spPr>
        <p:txBody>
          <a:bodyPr>
            <a:noAutofit/>
          </a:bodyPr>
          <a:lstStyle/>
          <a:p>
            <a:pPr algn="ctr"/>
            <a:r>
              <a:rPr lang="en-IE" sz="3200" b="1" dirty="0"/>
              <a:t>Forum  Position on Aircraft Noise (Dublin Airport) Regulation Bill 2018</a:t>
            </a:r>
            <a:r>
              <a:rPr lang="en-GB" sz="3200" dirty="0"/>
              <a:t/>
            </a:r>
            <a:br>
              <a:rPr lang="en-GB" sz="3200" dirty="0"/>
            </a:br>
            <a:endParaRPr lang="en-GB" sz="3200" dirty="0"/>
          </a:p>
        </p:txBody>
      </p:sp>
      <p:sp>
        <p:nvSpPr>
          <p:cNvPr id="3" name="Content Placeholder 2"/>
          <p:cNvSpPr>
            <a:spLocks noGrp="1"/>
          </p:cNvSpPr>
          <p:nvPr>
            <p:ph idx="1"/>
          </p:nvPr>
        </p:nvSpPr>
        <p:spPr/>
        <p:txBody>
          <a:bodyPr/>
          <a:lstStyle/>
          <a:p>
            <a:pPr algn="ctr"/>
            <a:r>
              <a:rPr lang="en-IE" b="1" dirty="0" smtClean="0"/>
              <a:t>FORUM recommends that  Commission for Aviation Regulation (CAR) be appointed as the Competent Authority for Noise Regulation</a:t>
            </a:r>
          </a:p>
          <a:p>
            <a:pPr algn="ctr"/>
            <a:endParaRPr lang="en-IE" b="1" dirty="0"/>
          </a:p>
          <a:p>
            <a:pPr algn="ctr"/>
            <a:r>
              <a:rPr lang="en-IE" b="1" dirty="0" smtClean="0"/>
              <a:t>Please </a:t>
            </a:r>
            <a:r>
              <a:rPr lang="en-IE" b="1" dirty="0"/>
              <a:t>contact your party and </a:t>
            </a:r>
            <a:r>
              <a:rPr lang="en-IE" b="1" dirty="0" err="1"/>
              <a:t>Oireachtas</a:t>
            </a:r>
            <a:r>
              <a:rPr lang="en-IE" b="1" dirty="0"/>
              <a:t> members to inform them on this issue </a:t>
            </a:r>
            <a:endParaRPr lang="en-GB" dirty="0"/>
          </a:p>
          <a:p>
            <a:pPr algn="ctr"/>
            <a:r>
              <a:rPr lang="en-IE" b="1" dirty="0"/>
              <a:t>PROTECT WORKERS AT DUBLIN Airport and LOCAL COMMUNITIES </a:t>
            </a:r>
            <a:endParaRPr lang="en-GB" dirty="0"/>
          </a:p>
          <a:p>
            <a:pPr algn="ctr"/>
            <a:endParaRPr lang="en-GB" dirty="0" smtClean="0"/>
          </a:p>
          <a:p>
            <a:pPr algn="ctr"/>
            <a:r>
              <a:rPr lang="en-GB" dirty="0" smtClean="0"/>
              <a:t>Contact FORUM</a:t>
            </a:r>
          </a:p>
          <a:p>
            <a:pPr algn="ctr"/>
            <a:r>
              <a:rPr lang="en-GB" dirty="0" smtClean="0">
                <a:hlinkClick r:id="rId2"/>
              </a:rPr>
              <a:t>residentsassociationforum@gmail.com</a:t>
            </a:r>
            <a:endParaRPr lang="en-GB" dirty="0" smtClean="0"/>
          </a:p>
          <a:p>
            <a:pPr algn="ctr"/>
            <a:r>
              <a:rPr lang="en-GB" i="1" dirty="0" smtClean="0"/>
              <a:t>THANK YOU FOR READING THIS PRESENTATION</a:t>
            </a:r>
            <a:endParaRPr lang="en-GB" i="1" dirty="0"/>
          </a:p>
        </p:txBody>
      </p:sp>
    </p:spTree>
    <p:extLst>
      <p:ext uri="{BB962C8B-B14F-4D97-AF65-F5344CB8AC3E}">
        <p14:creationId xmlns:p14="http://schemas.microsoft.com/office/powerpoint/2010/main" val="249382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2833" y="731421"/>
            <a:ext cx="8610600" cy="1293028"/>
          </a:xfrm>
        </p:spPr>
        <p:txBody>
          <a:bodyPr>
            <a:normAutofit/>
          </a:bodyPr>
          <a:lstStyle/>
          <a:p>
            <a:pPr algn="ctr"/>
            <a:r>
              <a:rPr lang="en-GB" sz="3200" dirty="0" err="1" smtClean="0"/>
              <a:t>WHo</a:t>
            </a:r>
            <a:r>
              <a:rPr lang="en-GB" sz="3200" dirty="0" smtClean="0"/>
              <a:t> are forum  and who do we represent!</a:t>
            </a:r>
            <a:endParaRPr lang="en-GB" sz="3200" dirty="0"/>
          </a:p>
        </p:txBody>
      </p:sp>
      <p:sp>
        <p:nvSpPr>
          <p:cNvPr id="3" name="Content Placeholder 2"/>
          <p:cNvSpPr>
            <a:spLocks noGrp="1"/>
          </p:cNvSpPr>
          <p:nvPr>
            <p:ph idx="1"/>
          </p:nvPr>
        </p:nvSpPr>
        <p:spPr/>
        <p:txBody>
          <a:bodyPr>
            <a:normAutofit/>
          </a:bodyPr>
          <a:lstStyle/>
          <a:p>
            <a:r>
              <a:rPr lang="en-GB" dirty="0">
                <a:latin typeface="Berlin Sans FB" panose="020E0602020502020306" pitchFamily="34" charset="0"/>
              </a:rPr>
              <a:t>FORUM is an Umbrella group representing Local Community Groups and Resident Associations concerns over the expansion of Dublin </a:t>
            </a:r>
            <a:r>
              <a:rPr lang="en-GB" dirty="0" smtClean="0">
                <a:latin typeface="Berlin Sans FB" panose="020E0602020502020306" pitchFamily="34" charset="0"/>
              </a:rPr>
              <a:t>Airport and in particular the retention of 2007 planning conditions  3 and 5 which come into force when the new runway is built </a:t>
            </a:r>
            <a:endParaRPr lang="en-GB" dirty="0">
              <a:latin typeface="Berlin Sans FB" panose="020E0602020502020306" pitchFamily="34" charset="0"/>
            </a:endParaRPr>
          </a:p>
          <a:p>
            <a:r>
              <a:rPr lang="en-GB" dirty="0" smtClean="0">
                <a:latin typeface="Berlin Sans FB" panose="020E0602020502020306" pitchFamily="34" charset="0"/>
              </a:rPr>
              <a:t>Members include </a:t>
            </a:r>
            <a:endParaRPr lang="en-GB" dirty="0">
              <a:latin typeface="Berlin Sans FB" panose="020E0602020502020306" pitchFamily="34" charset="0"/>
            </a:endParaRPr>
          </a:p>
          <a:p>
            <a:r>
              <a:rPr lang="en-GB" dirty="0" err="1" smtClean="0">
                <a:latin typeface="Berlin Sans FB" panose="020E0602020502020306" pitchFamily="34" charset="0"/>
              </a:rPr>
              <a:t>Portmarnock</a:t>
            </a:r>
            <a:r>
              <a:rPr lang="en-GB" dirty="0" smtClean="0">
                <a:latin typeface="Berlin Sans FB" panose="020E0602020502020306" pitchFamily="34" charset="0"/>
              </a:rPr>
              <a:t> </a:t>
            </a:r>
            <a:r>
              <a:rPr lang="en-GB" dirty="0">
                <a:latin typeface="Berlin Sans FB" panose="020E0602020502020306" pitchFamily="34" charset="0"/>
              </a:rPr>
              <a:t>Community </a:t>
            </a:r>
            <a:r>
              <a:rPr lang="en-GB" dirty="0" smtClean="0">
                <a:latin typeface="Berlin Sans FB" panose="020E0602020502020306" pitchFamily="34" charset="0"/>
              </a:rPr>
              <a:t>Association;  </a:t>
            </a:r>
            <a:r>
              <a:rPr lang="en-GB" dirty="0">
                <a:latin typeface="Berlin Sans FB" panose="020E0602020502020306" pitchFamily="34" charset="0"/>
              </a:rPr>
              <a:t>Malahide Community </a:t>
            </a:r>
            <a:r>
              <a:rPr lang="en-GB" dirty="0" smtClean="0">
                <a:latin typeface="Berlin Sans FB" panose="020E0602020502020306" pitchFamily="34" charset="0"/>
              </a:rPr>
              <a:t>Forum ; </a:t>
            </a:r>
            <a:r>
              <a:rPr lang="en-GB" dirty="0" err="1">
                <a:latin typeface="Berlin Sans FB" panose="020E0602020502020306" pitchFamily="34" charset="0"/>
              </a:rPr>
              <a:t>Rivervalley</a:t>
            </a:r>
            <a:r>
              <a:rPr lang="en-GB" dirty="0">
                <a:latin typeface="Berlin Sans FB" panose="020E0602020502020306" pitchFamily="34" charset="0"/>
              </a:rPr>
              <a:t> Residents Association </a:t>
            </a:r>
            <a:r>
              <a:rPr lang="en-GB" dirty="0" smtClean="0">
                <a:latin typeface="Berlin Sans FB" panose="020E0602020502020306" pitchFamily="34" charset="0"/>
              </a:rPr>
              <a:t>;</a:t>
            </a:r>
            <a:r>
              <a:rPr lang="en-GB" dirty="0" err="1" smtClean="0">
                <a:latin typeface="Berlin Sans FB" panose="020E0602020502020306" pitchFamily="34" charset="0"/>
              </a:rPr>
              <a:t>Hollystown</a:t>
            </a:r>
            <a:r>
              <a:rPr lang="en-GB" dirty="0" smtClean="0">
                <a:latin typeface="Berlin Sans FB" panose="020E0602020502020306" pitchFamily="34" charset="0"/>
              </a:rPr>
              <a:t> </a:t>
            </a:r>
            <a:r>
              <a:rPr lang="en-GB" dirty="0">
                <a:latin typeface="Berlin Sans FB" panose="020E0602020502020306" pitchFamily="34" charset="0"/>
              </a:rPr>
              <a:t>Concerned Residents </a:t>
            </a:r>
            <a:r>
              <a:rPr lang="en-GB" dirty="0" smtClean="0">
                <a:latin typeface="Berlin Sans FB" panose="020E0602020502020306" pitchFamily="34" charset="0"/>
              </a:rPr>
              <a:t>;</a:t>
            </a:r>
            <a:r>
              <a:rPr lang="en-GB" dirty="0" err="1" smtClean="0">
                <a:latin typeface="Berlin Sans FB" panose="020E0602020502020306" pitchFamily="34" charset="0"/>
              </a:rPr>
              <a:t>Chamley</a:t>
            </a:r>
            <a:r>
              <a:rPr lang="en-GB" dirty="0" smtClean="0">
                <a:latin typeface="Berlin Sans FB" panose="020E0602020502020306" pitchFamily="34" charset="0"/>
              </a:rPr>
              <a:t> </a:t>
            </a:r>
            <a:r>
              <a:rPr lang="en-GB" dirty="0">
                <a:latin typeface="Berlin Sans FB" panose="020E0602020502020306" pitchFamily="34" charset="0"/>
              </a:rPr>
              <a:t>Park Residents </a:t>
            </a:r>
            <a:r>
              <a:rPr lang="en-GB" dirty="0" smtClean="0">
                <a:latin typeface="Berlin Sans FB" panose="020E0602020502020306" pitchFamily="34" charset="0"/>
              </a:rPr>
              <a:t>;</a:t>
            </a:r>
            <a:r>
              <a:rPr lang="en-GB" dirty="0" err="1" smtClean="0">
                <a:latin typeface="Berlin Sans FB" panose="020E0602020502020306" pitchFamily="34" charset="0"/>
              </a:rPr>
              <a:t>Bissets</a:t>
            </a:r>
            <a:r>
              <a:rPr lang="en-GB" dirty="0" smtClean="0">
                <a:latin typeface="Berlin Sans FB" panose="020E0602020502020306" pitchFamily="34" charset="0"/>
              </a:rPr>
              <a:t> </a:t>
            </a:r>
            <a:r>
              <a:rPr lang="en-GB" dirty="0">
                <a:latin typeface="Berlin Sans FB" panose="020E0602020502020306" pitchFamily="34" charset="0"/>
              </a:rPr>
              <a:t>Lane </a:t>
            </a:r>
            <a:r>
              <a:rPr lang="en-GB" dirty="0" smtClean="0">
                <a:latin typeface="Berlin Sans FB" panose="020E0602020502020306" pitchFamily="34" charset="0"/>
              </a:rPr>
              <a:t>Residents; </a:t>
            </a:r>
            <a:r>
              <a:rPr lang="en-GB" dirty="0" err="1">
                <a:latin typeface="Berlin Sans FB" panose="020E0602020502020306" pitchFamily="34" charset="0"/>
              </a:rPr>
              <a:t>Kinseally</a:t>
            </a:r>
            <a:r>
              <a:rPr lang="en-GB" dirty="0">
                <a:latin typeface="Berlin Sans FB" panose="020E0602020502020306" pitchFamily="34" charset="0"/>
              </a:rPr>
              <a:t> Residents </a:t>
            </a:r>
            <a:r>
              <a:rPr lang="en-GB" dirty="0" smtClean="0">
                <a:latin typeface="Berlin Sans FB" panose="020E0602020502020306" pitchFamily="34" charset="0"/>
              </a:rPr>
              <a:t>Association; </a:t>
            </a:r>
            <a:r>
              <a:rPr lang="en-GB" dirty="0">
                <a:latin typeface="Berlin Sans FB" panose="020E0602020502020306" pitchFamily="34" charset="0"/>
              </a:rPr>
              <a:t>St </a:t>
            </a:r>
            <a:r>
              <a:rPr lang="en-GB" dirty="0" err="1">
                <a:latin typeface="Berlin Sans FB" panose="020E0602020502020306" pitchFamily="34" charset="0"/>
              </a:rPr>
              <a:t>Margarets</a:t>
            </a:r>
            <a:r>
              <a:rPr lang="en-GB" dirty="0">
                <a:latin typeface="Berlin Sans FB" panose="020E0602020502020306" pitchFamily="34" charset="0"/>
              </a:rPr>
              <a:t> The Ward Residents </a:t>
            </a:r>
            <a:r>
              <a:rPr lang="en-GB" dirty="0" smtClean="0">
                <a:latin typeface="Berlin Sans FB" panose="020E0602020502020306" pitchFamily="34" charset="0"/>
              </a:rPr>
              <a:t>Association; </a:t>
            </a:r>
            <a:r>
              <a:rPr lang="en-GB" dirty="0">
                <a:latin typeface="Berlin Sans FB" panose="020E0602020502020306" pitchFamily="34" charset="0"/>
              </a:rPr>
              <a:t>Ridgewood Residents Association </a:t>
            </a:r>
            <a:r>
              <a:rPr lang="en-GB" dirty="0" err="1">
                <a:latin typeface="Berlin Sans FB" panose="020E0602020502020306" pitchFamily="34" charset="0"/>
              </a:rPr>
              <a:t>Boroimhe</a:t>
            </a:r>
            <a:r>
              <a:rPr lang="en-GB" dirty="0">
                <a:latin typeface="Berlin Sans FB" panose="020E0602020502020306" pitchFamily="34" charset="0"/>
              </a:rPr>
              <a:t> Residents </a:t>
            </a:r>
            <a:r>
              <a:rPr lang="en-GB" dirty="0" smtClean="0">
                <a:latin typeface="Berlin Sans FB" panose="020E0602020502020306" pitchFamily="34" charset="0"/>
              </a:rPr>
              <a:t>Association; </a:t>
            </a:r>
            <a:r>
              <a:rPr lang="en-GB" dirty="0" err="1">
                <a:latin typeface="Berlin Sans FB" panose="020E0602020502020306" pitchFamily="34" charset="0"/>
              </a:rPr>
              <a:t>Drynam</a:t>
            </a:r>
            <a:r>
              <a:rPr lang="en-GB" dirty="0">
                <a:latin typeface="Berlin Sans FB" panose="020E0602020502020306" pitchFamily="34" charset="0"/>
              </a:rPr>
              <a:t> Hall Residents Association </a:t>
            </a:r>
            <a:r>
              <a:rPr lang="en-GB" dirty="0" smtClean="0">
                <a:latin typeface="Berlin Sans FB" panose="020E0602020502020306" pitchFamily="34" charset="0"/>
              </a:rPr>
              <a:t>;</a:t>
            </a:r>
            <a:r>
              <a:rPr lang="en-GB" dirty="0" err="1" smtClean="0">
                <a:latin typeface="Berlin Sans FB" panose="020E0602020502020306" pitchFamily="34" charset="0"/>
              </a:rPr>
              <a:t>Tyrrelstown</a:t>
            </a:r>
            <a:r>
              <a:rPr lang="en-GB" dirty="0" smtClean="0">
                <a:latin typeface="Berlin Sans FB" panose="020E0602020502020306" pitchFamily="34" charset="0"/>
              </a:rPr>
              <a:t> </a:t>
            </a:r>
            <a:r>
              <a:rPr lang="en-GB" dirty="0">
                <a:latin typeface="Berlin Sans FB" panose="020E0602020502020306" pitchFamily="34" charset="0"/>
              </a:rPr>
              <a:t>Residents Association </a:t>
            </a:r>
            <a:r>
              <a:rPr lang="en-GB" dirty="0" smtClean="0">
                <a:latin typeface="Berlin Sans FB" panose="020E0602020502020306" pitchFamily="34" charset="0"/>
              </a:rPr>
              <a:t>;</a:t>
            </a:r>
            <a:r>
              <a:rPr lang="en-GB" dirty="0" err="1" smtClean="0">
                <a:latin typeface="Berlin Sans FB" panose="020E0602020502020306" pitchFamily="34" charset="0"/>
              </a:rPr>
              <a:t>Chapelwood</a:t>
            </a:r>
            <a:r>
              <a:rPr lang="en-GB" dirty="0" smtClean="0">
                <a:latin typeface="Berlin Sans FB" panose="020E0602020502020306" pitchFamily="34" charset="0"/>
              </a:rPr>
              <a:t> </a:t>
            </a:r>
            <a:r>
              <a:rPr lang="en-GB" dirty="0">
                <a:latin typeface="Berlin Sans FB" panose="020E0602020502020306" pitchFamily="34" charset="0"/>
              </a:rPr>
              <a:t>Residents Association</a:t>
            </a:r>
            <a:br>
              <a:rPr lang="en-GB" dirty="0">
                <a:latin typeface="Berlin Sans FB" panose="020E0602020502020306" pitchFamily="34" charset="0"/>
              </a:rPr>
            </a:br>
            <a:endParaRPr lang="en-GB" dirty="0">
              <a:latin typeface="Berlin Sans FB" panose="020E0602020502020306" pitchFamily="34" charset="0"/>
            </a:endParaRPr>
          </a:p>
        </p:txBody>
      </p:sp>
    </p:spTree>
    <p:extLst>
      <p:ext uri="{BB962C8B-B14F-4D97-AF65-F5344CB8AC3E}">
        <p14:creationId xmlns:p14="http://schemas.microsoft.com/office/powerpoint/2010/main" val="85258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7429" y="727051"/>
            <a:ext cx="8610600" cy="1293028"/>
          </a:xfrm>
        </p:spPr>
        <p:txBody>
          <a:bodyPr>
            <a:normAutofit/>
          </a:bodyPr>
          <a:lstStyle/>
          <a:p>
            <a:pPr algn="ctr"/>
            <a:r>
              <a:rPr lang="en-IE" sz="2200" b="1" dirty="0"/>
              <a:t>FORUM objects to the Minister’s proposal to appointment Fingal County Council as the competent authority for the following reasons</a:t>
            </a:r>
            <a:r>
              <a:rPr lang="en-IE" sz="2200" dirty="0"/>
              <a:t> </a:t>
            </a:r>
            <a:r>
              <a:rPr lang="en-IE" sz="3200" dirty="0"/>
              <a:t>– </a:t>
            </a:r>
            <a:endParaRPr lang="en-GB" sz="3200" dirty="0"/>
          </a:p>
        </p:txBody>
      </p:sp>
      <p:sp>
        <p:nvSpPr>
          <p:cNvPr id="3" name="Content Placeholder 2"/>
          <p:cNvSpPr>
            <a:spLocks noGrp="1"/>
          </p:cNvSpPr>
          <p:nvPr>
            <p:ph idx="1"/>
          </p:nvPr>
        </p:nvSpPr>
        <p:spPr/>
        <p:txBody>
          <a:bodyPr>
            <a:normAutofit fontScale="92500" lnSpcReduction="10000"/>
          </a:bodyPr>
          <a:lstStyle/>
          <a:p>
            <a:pPr lvl="0"/>
            <a:r>
              <a:rPr lang="en-IE" dirty="0" smtClean="0"/>
              <a:t>It </a:t>
            </a:r>
            <a:r>
              <a:rPr lang="en-IE" dirty="0"/>
              <a:t>has shown itself to be biased in favouring the Dublin Airport Authority over the needs of local communities in it’s decisions over the years</a:t>
            </a:r>
            <a:endParaRPr lang="en-GB" dirty="0"/>
          </a:p>
          <a:p>
            <a:pPr lvl="0"/>
            <a:r>
              <a:rPr lang="en-IE" dirty="0"/>
              <a:t>It has no competence in the field of developing rules in relation to Airport Noise</a:t>
            </a:r>
            <a:endParaRPr lang="en-GB" dirty="0"/>
          </a:p>
          <a:p>
            <a:pPr lvl="0"/>
            <a:r>
              <a:rPr lang="en-IE" dirty="0"/>
              <a:t>There would be no public trust in any rules and procedures that would be developed by Fingal County Council</a:t>
            </a:r>
            <a:endParaRPr lang="en-GB" dirty="0"/>
          </a:p>
          <a:p>
            <a:pPr lvl="0"/>
            <a:r>
              <a:rPr lang="en-IE" dirty="0"/>
              <a:t>Ultimately the rules and procedures will be developed to protect the health of workers at the airport and people living in communities adjacent to the airport. Fingal County Council have no health expertise </a:t>
            </a:r>
            <a:endParaRPr lang="en-GB" dirty="0"/>
          </a:p>
          <a:p>
            <a:pPr lvl="0"/>
            <a:r>
              <a:rPr lang="en-IE" dirty="0"/>
              <a:t>Noise generated by aircraft emanate from the engines and design of the aircraft structure. Fingal County Council </a:t>
            </a:r>
            <a:r>
              <a:rPr lang="en-IE"/>
              <a:t>have </a:t>
            </a:r>
            <a:r>
              <a:rPr lang="en-IE" smtClean="0"/>
              <a:t> no expertise </a:t>
            </a:r>
            <a:r>
              <a:rPr lang="en-IE" dirty="0"/>
              <a:t>in aeronautical engineering and aircraft design</a:t>
            </a:r>
            <a:endParaRPr lang="en-GB" dirty="0"/>
          </a:p>
          <a:p>
            <a:pPr lvl="0"/>
            <a:r>
              <a:rPr lang="en-IE" dirty="0"/>
              <a:t>Fingal County Council are beholden to Dublin Airport as they derive 20% of their rates income from the Dublin Airport Campus </a:t>
            </a:r>
            <a:endParaRPr lang="en-GB" dirty="0"/>
          </a:p>
          <a:p>
            <a:endParaRPr lang="en-GB" dirty="0"/>
          </a:p>
        </p:txBody>
      </p:sp>
    </p:spTree>
    <p:extLst>
      <p:ext uri="{BB962C8B-B14F-4D97-AF65-F5344CB8AC3E}">
        <p14:creationId xmlns:p14="http://schemas.microsoft.com/office/powerpoint/2010/main" val="277626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380" y="745712"/>
            <a:ext cx="8610600" cy="1293028"/>
          </a:xfrm>
        </p:spPr>
        <p:txBody>
          <a:bodyPr/>
          <a:lstStyle/>
          <a:p>
            <a:pPr algn="ctr"/>
            <a:r>
              <a:rPr lang="en-IE" sz="2200" b="1" dirty="0">
                <a:solidFill>
                  <a:prstClr val="white"/>
                </a:solidFill>
              </a:rPr>
              <a:t>FORUM objects to the Minister’s proposal to appointment Fingal County Council as the competent authority for the following reasons</a:t>
            </a:r>
            <a:r>
              <a:rPr lang="en-IE" sz="2200" dirty="0">
                <a:solidFill>
                  <a:prstClr val="white"/>
                </a:solidFill>
              </a:rPr>
              <a:t> </a:t>
            </a:r>
            <a:r>
              <a:rPr lang="en-IE" sz="3200" dirty="0">
                <a:solidFill>
                  <a:prstClr val="white"/>
                </a:solidFill>
              </a:rPr>
              <a:t>– </a:t>
            </a:r>
            <a:endParaRPr lang="en-GB" dirty="0"/>
          </a:p>
        </p:txBody>
      </p:sp>
      <p:sp>
        <p:nvSpPr>
          <p:cNvPr id="3" name="Content Placeholder 2"/>
          <p:cNvSpPr>
            <a:spLocks noGrp="1"/>
          </p:cNvSpPr>
          <p:nvPr>
            <p:ph idx="1"/>
          </p:nvPr>
        </p:nvSpPr>
        <p:spPr/>
        <p:txBody>
          <a:bodyPr>
            <a:normAutofit lnSpcReduction="10000"/>
          </a:bodyPr>
          <a:lstStyle/>
          <a:p>
            <a:pPr lvl="0"/>
            <a:r>
              <a:rPr lang="en-IE" dirty="0"/>
              <a:t>The salary scales that will need to be offered to attract competent persons for posts in a competent authority are likely to be so high that they would breach salary scales in Fingal County Council</a:t>
            </a:r>
            <a:endParaRPr lang="en-GB" dirty="0"/>
          </a:p>
          <a:p>
            <a:pPr lvl="0"/>
            <a:r>
              <a:rPr lang="en-IE" dirty="0"/>
              <a:t>Specialist professionals with noise expertise in the Aviation sector are unlikely to be attracted to posts offered by Fingal County Council as there will be no career progression path for them within Fingal County Council.</a:t>
            </a:r>
            <a:endParaRPr lang="en-GB" dirty="0"/>
          </a:p>
          <a:p>
            <a:pPr lvl="0"/>
            <a:r>
              <a:rPr lang="en-IE" dirty="0"/>
              <a:t>The Chief Executive of Fingal County Council in a meeting with FORUM on the 18</a:t>
            </a:r>
            <a:r>
              <a:rPr lang="en-IE" baseline="30000" dirty="0"/>
              <a:t>th</a:t>
            </a:r>
            <a:r>
              <a:rPr lang="en-IE" dirty="0"/>
              <a:t> October 2016 indicated that they would not be in a position to dictate to the Dublin Airport Authority as they received 20% of their rates income from the DAA</a:t>
            </a:r>
            <a:endParaRPr lang="en-GB" dirty="0"/>
          </a:p>
          <a:p>
            <a:pPr lvl="0"/>
            <a:r>
              <a:rPr lang="en-IE" dirty="0"/>
              <a:t>Fingal County Council are also in receipt of substantial fees from new developments at Dublin Airport</a:t>
            </a:r>
            <a:endParaRPr lang="en-GB" dirty="0"/>
          </a:p>
          <a:p>
            <a:endParaRPr lang="en-GB" dirty="0"/>
          </a:p>
        </p:txBody>
      </p:sp>
    </p:spTree>
    <p:extLst>
      <p:ext uri="{BB962C8B-B14F-4D97-AF65-F5344CB8AC3E}">
        <p14:creationId xmlns:p14="http://schemas.microsoft.com/office/powerpoint/2010/main" val="3902004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7894" y="671066"/>
            <a:ext cx="8610600" cy="1293028"/>
          </a:xfrm>
        </p:spPr>
        <p:txBody>
          <a:bodyPr>
            <a:normAutofit/>
          </a:bodyPr>
          <a:lstStyle/>
          <a:p>
            <a:pPr algn="ctr"/>
            <a:r>
              <a:rPr lang="en-IE" sz="2000" b="1" dirty="0"/>
              <a:t>FORUM  favours the appointment of The Commission for Aviation Regulation (CAR) as the Competent Authority</a:t>
            </a:r>
            <a:endParaRPr lang="en-GB" sz="2000" dirty="0"/>
          </a:p>
        </p:txBody>
      </p:sp>
      <p:sp>
        <p:nvSpPr>
          <p:cNvPr id="3" name="Content Placeholder 2"/>
          <p:cNvSpPr>
            <a:spLocks noGrp="1"/>
          </p:cNvSpPr>
          <p:nvPr>
            <p:ph idx="1"/>
          </p:nvPr>
        </p:nvSpPr>
        <p:spPr/>
        <p:txBody>
          <a:bodyPr>
            <a:normAutofit/>
          </a:bodyPr>
          <a:lstStyle/>
          <a:p>
            <a:r>
              <a:rPr lang="en-IE" dirty="0"/>
              <a:t>The Minister has indicated that he intends merging the regulatory functions of the Irish Aviation Authority with those of the Commission for Aviation Regulation. This would mean that the enlarged organisation would be responsible for aircraft registration, aircraft safety, licensing of all pilots, licensing of aircraft maintenance staff and setting of landing charges. </a:t>
            </a:r>
            <a:endParaRPr lang="en-GB" dirty="0"/>
          </a:p>
          <a:p>
            <a:r>
              <a:rPr lang="en-IE" b="1" dirty="0"/>
              <a:t>FORUM  favours the appointment of the Commission for Aviation Regulation as the competent authority for the setting of rules and procedures with regard to the introduction of noise related operating restrictions at Dublin Airport</a:t>
            </a:r>
            <a:r>
              <a:rPr lang="en-IE" dirty="0"/>
              <a:t> as it will have already have expertise in all areas of aviation with the exception of noise. The addition of noise expertise will result in an aviation regulation organisation of world standard.</a:t>
            </a:r>
            <a:endParaRPr lang="en-GB" dirty="0"/>
          </a:p>
          <a:p>
            <a:endParaRPr lang="en-GB" dirty="0"/>
          </a:p>
        </p:txBody>
      </p:sp>
    </p:spTree>
    <p:extLst>
      <p:ext uri="{BB962C8B-B14F-4D97-AF65-F5344CB8AC3E}">
        <p14:creationId xmlns:p14="http://schemas.microsoft.com/office/powerpoint/2010/main" val="2974169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65" y="657282"/>
            <a:ext cx="8610600" cy="1293028"/>
          </a:xfrm>
        </p:spPr>
        <p:txBody>
          <a:bodyPr>
            <a:normAutofit fontScale="90000"/>
          </a:bodyPr>
          <a:lstStyle/>
          <a:p>
            <a:pPr algn="ctr"/>
            <a:r>
              <a:rPr lang="en-IE" sz="3600" b="1" dirty="0"/>
              <a:t>What </a:t>
            </a:r>
            <a:r>
              <a:rPr lang="en-IE" sz="3600" b="1" dirty="0" smtClean="0"/>
              <a:t>do Local Communities Require?</a:t>
            </a:r>
            <a:r>
              <a:rPr lang="en-GB" dirty="0"/>
              <a:t/>
            </a:r>
            <a:br>
              <a:rPr lang="en-GB" dirty="0"/>
            </a:br>
            <a:endParaRPr lang="en-GB" dirty="0"/>
          </a:p>
        </p:txBody>
      </p:sp>
      <p:sp>
        <p:nvSpPr>
          <p:cNvPr id="3" name="Content Placeholder 2"/>
          <p:cNvSpPr>
            <a:spLocks noGrp="1"/>
          </p:cNvSpPr>
          <p:nvPr>
            <p:ph idx="1"/>
          </p:nvPr>
        </p:nvSpPr>
        <p:spPr/>
        <p:txBody>
          <a:bodyPr/>
          <a:lstStyle/>
          <a:p>
            <a:r>
              <a:rPr lang="en-IE" dirty="0"/>
              <a:t>A Competent Authority be appointed to develop a set of rules and procedures with regard to the introduction of </a:t>
            </a:r>
            <a:r>
              <a:rPr lang="en-IE" b="1" dirty="0"/>
              <a:t>Noise Related Operating Restrictions at Dublin Airport</a:t>
            </a:r>
            <a:r>
              <a:rPr lang="en-IE" dirty="0"/>
              <a:t> </a:t>
            </a:r>
            <a:r>
              <a:rPr lang="en-IE" dirty="0" smtClean="0"/>
              <a:t>within a balanced approach under </a:t>
            </a:r>
            <a:r>
              <a:rPr lang="en-IE" dirty="0">
                <a:hlinkClick r:id="rId2"/>
              </a:rPr>
              <a:t>EU regulation </a:t>
            </a:r>
            <a:r>
              <a:rPr lang="en-IE" dirty="0" smtClean="0">
                <a:hlinkClick r:id="rId2"/>
              </a:rPr>
              <a:t>598/2014 </a:t>
            </a:r>
            <a:endParaRPr lang="en-IE" dirty="0" smtClean="0"/>
          </a:p>
          <a:p>
            <a:r>
              <a:rPr lang="en-IE" dirty="0" smtClean="0"/>
              <a:t>The Competent Authority must be totally independent </a:t>
            </a:r>
            <a:endParaRPr lang="en-GB" dirty="0"/>
          </a:p>
        </p:txBody>
      </p:sp>
      <p:pic>
        <p:nvPicPr>
          <p:cNvPr id="4" name="Picture 3"/>
          <p:cNvPicPr>
            <a:picLocks noChangeAspect="1"/>
          </p:cNvPicPr>
          <p:nvPr/>
        </p:nvPicPr>
        <p:blipFill>
          <a:blip r:embed="rId3"/>
          <a:stretch>
            <a:fillRect/>
          </a:stretch>
        </p:blipFill>
        <p:spPr>
          <a:xfrm>
            <a:off x="968079" y="4206622"/>
            <a:ext cx="10667194" cy="2256313"/>
          </a:xfrm>
          <a:prstGeom prst="rect">
            <a:avLst/>
          </a:prstGeom>
        </p:spPr>
      </p:pic>
    </p:spTree>
    <p:extLst>
      <p:ext uri="{BB962C8B-B14F-4D97-AF65-F5344CB8AC3E}">
        <p14:creationId xmlns:p14="http://schemas.microsoft.com/office/powerpoint/2010/main" val="105923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1470" y="690233"/>
            <a:ext cx="8610600" cy="1293028"/>
          </a:xfrm>
        </p:spPr>
        <p:txBody>
          <a:bodyPr>
            <a:normAutofit/>
          </a:bodyPr>
          <a:lstStyle/>
          <a:p>
            <a:pPr algn="ctr"/>
            <a:r>
              <a:rPr lang="en-IE" sz="3200" b="1" dirty="0"/>
              <a:t>What do Local Communities </a:t>
            </a:r>
            <a:r>
              <a:rPr lang="en-IE" sz="3200" b="1" dirty="0" smtClean="0"/>
              <a:t>require?</a:t>
            </a:r>
            <a:endParaRPr lang="en-GB" sz="3200" dirty="0"/>
          </a:p>
        </p:txBody>
      </p:sp>
      <p:sp>
        <p:nvSpPr>
          <p:cNvPr id="3" name="Content Placeholder 2"/>
          <p:cNvSpPr>
            <a:spLocks noGrp="1"/>
          </p:cNvSpPr>
          <p:nvPr>
            <p:ph idx="1"/>
          </p:nvPr>
        </p:nvSpPr>
        <p:spPr/>
        <p:txBody>
          <a:bodyPr/>
          <a:lstStyle/>
          <a:p>
            <a:r>
              <a:rPr lang="en-GB" dirty="0" smtClean="0"/>
              <a:t>Fingal County Council do not meet the criteria of independence needed under Regulation 598/14</a:t>
            </a:r>
          </a:p>
          <a:p>
            <a:r>
              <a:rPr lang="en-GB" dirty="0" smtClean="0"/>
              <a:t>1)  They get up to 20% of their </a:t>
            </a:r>
            <a:r>
              <a:rPr lang="en-GB" dirty="0" err="1" smtClean="0"/>
              <a:t>Ratable</a:t>
            </a:r>
            <a:r>
              <a:rPr lang="en-GB" dirty="0" smtClean="0"/>
              <a:t> income from the DAA</a:t>
            </a:r>
          </a:p>
          <a:p>
            <a:r>
              <a:rPr lang="en-GB" dirty="0" smtClean="0"/>
              <a:t>2) The power of the competent authority in the  </a:t>
            </a:r>
            <a:r>
              <a:rPr lang="en-GB" dirty="0" smtClean="0">
                <a:hlinkClick r:id="rId2"/>
              </a:rPr>
              <a:t>Aircraft Noise (Dublin Airport) Regulation Bill 2018</a:t>
            </a:r>
            <a:r>
              <a:rPr lang="en-GB" dirty="0" smtClean="0"/>
              <a:t> is delegated to The CEO and this Deputy ( Conflict of interest with his role as CEO of Fingal CC and Fingal planners</a:t>
            </a:r>
          </a:p>
          <a:p>
            <a:r>
              <a:rPr lang="en-GB" dirty="0" smtClean="0"/>
              <a:t>3) Local Councillors will not be able to discuss matters with the Regulator</a:t>
            </a:r>
          </a:p>
          <a:p>
            <a:r>
              <a:rPr lang="en-GB" dirty="0" smtClean="0"/>
              <a:t>4) No Aviation or Acoustic expertise in House </a:t>
            </a:r>
          </a:p>
          <a:p>
            <a:r>
              <a:rPr lang="en-GB" dirty="0" smtClean="0"/>
              <a:t>5) Will never be viewed as Independent by Local Communities and the general public </a:t>
            </a:r>
          </a:p>
          <a:p>
            <a:pPr marL="457200" indent="-457200">
              <a:buFont typeface="+mj-lt"/>
              <a:buAutoNum type="arabicPeriod"/>
            </a:pPr>
            <a:endParaRPr lang="en-GB" b="1" dirty="0" smtClean="0"/>
          </a:p>
          <a:p>
            <a:endParaRPr lang="en-GB" dirty="0"/>
          </a:p>
        </p:txBody>
      </p:sp>
    </p:spTree>
    <p:extLst>
      <p:ext uri="{BB962C8B-B14F-4D97-AF65-F5344CB8AC3E}">
        <p14:creationId xmlns:p14="http://schemas.microsoft.com/office/powerpoint/2010/main" val="429296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7545" y="616092"/>
            <a:ext cx="8610600" cy="1293028"/>
          </a:xfrm>
        </p:spPr>
        <p:txBody>
          <a:bodyPr>
            <a:normAutofit/>
          </a:bodyPr>
          <a:lstStyle/>
          <a:p>
            <a:pPr algn="ctr"/>
            <a:r>
              <a:rPr lang="en-IE" sz="3200" b="1" dirty="0"/>
              <a:t>What do Local Communities </a:t>
            </a:r>
            <a:r>
              <a:rPr lang="en-IE" sz="3200" b="1" dirty="0" smtClean="0"/>
              <a:t>require ?</a:t>
            </a:r>
            <a:endParaRPr lang="en-GB" sz="3200" dirty="0"/>
          </a:p>
        </p:txBody>
      </p:sp>
      <p:sp>
        <p:nvSpPr>
          <p:cNvPr id="3" name="Content Placeholder 2"/>
          <p:cNvSpPr>
            <a:spLocks noGrp="1"/>
          </p:cNvSpPr>
          <p:nvPr>
            <p:ph idx="1"/>
          </p:nvPr>
        </p:nvSpPr>
        <p:spPr/>
        <p:txBody>
          <a:bodyPr>
            <a:normAutofit fontScale="70000" lnSpcReduction="20000"/>
          </a:bodyPr>
          <a:lstStyle/>
          <a:p>
            <a:pPr lvl="0"/>
            <a:r>
              <a:rPr lang="en-IE" b="1" dirty="0"/>
              <a:t>Comprehensive Plan to protect communities around Dublin Airport</a:t>
            </a:r>
            <a:endParaRPr lang="en-GB" dirty="0"/>
          </a:p>
          <a:p>
            <a:r>
              <a:rPr lang="en-IE" b="1" dirty="0"/>
              <a:t>Among the issues that need to be addressed the following need to be included</a:t>
            </a:r>
            <a:endParaRPr lang="en-GB" dirty="0"/>
          </a:p>
          <a:p>
            <a:pPr lvl="0"/>
            <a:r>
              <a:rPr lang="en-IE" dirty="0"/>
              <a:t>An insulation plan for all housing and public buildings</a:t>
            </a:r>
            <a:endParaRPr lang="en-GB" dirty="0"/>
          </a:p>
          <a:p>
            <a:pPr lvl="0"/>
            <a:r>
              <a:rPr lang="en-IE" dirty="0"/>
              <a:t>Upgrade on Motorways and development of new major road to the north and west of the Airport </a:t>
            </a:r>
            <a:endParaRPr lang="en-GB" dirty="0"/>
          </a:p>
          <a:p>
            <a:pPr lvl="0"/>
            <a:r>
              <a:rPr lang="en-IE" dirty="0"/>
              <a:t>Upgrades on roads around Dublin Airport and surrounding communities</a:t>
            </a:r>
            <a:endParaRPr lang="en-GB" dirty="0"/>
          </a:p>
          <a:p>
            <a:pPr lvl="0"/>
            <a:r>
              <a:rPr lang="en-IE" dirty="0"/>
              <a:t>Cycleway and footpath access from local communities to Dublin Airport</a:t>
            </a:r>
            <a:endParaRPr lang="en-GB" dirty="0"/>
          </a:p>
          <a:p>
            <a:pPr lvl="0"/>
            <a:r>
              <a:rPr lang="en-IE" dirty="0"/>
              <a:t>METRO North to be developed </a:t>
            </a:r>
            <a:endParaRPr lang="en-GB" dirty="0"/>
          </a:p>
          <a:p>
            <a:pPr lvl="0"/>
            <a:r>
              <a:rPr lang="en-IE" dirty="0"/>
              <a:t>DART connection from </a:t>
            </a:r>
            <a:r>
              <a:rPr lang="en-IE" dirty="0" err="1"/>
              <a:t>Clongriffin</a:t>
            </a:r>
            <a:r>
              <a:rPr lang="en-IE" dirty="0"/>
              <a:t> station to Dublin Airport to cater for DART and Mainline (Dublin-Belfast) passengers</a:t>
            </a:r>
            <a:endParaRPr lang="en-GB" dirty="0"/>
          </a:p>
          <a:p>
            <a:pPr lvl="0"/>
            <a:r>
              <a:rPr lang="en-IE" dirty="0"/>
              <a:t>Electric buses for all local services to Dublin Airport to reduce air pollution </a:t>
            </a:r>
            <a:endParaRPr lang="en-GB" dirty="0"/>
          </a:p>
          <a:p>
            <a:pPr lvl="0"/>
            <a:r>
              <a:rPr lang="en-IE" dirty="0"/>
              <a:t>Comprehensive tree planting programme to reduce noise levels around Dublin airport</a:t>
            </a:r>
            <a:endParaRPr lang="en-GB" dirty="0"/>
          </a:p>
          <a:p>
            <a:pPr lvl="0"/>
            <a:r>
              <a:rPr lang="en-IE" dirty="0"/>
              <a:t>Housing plan for residents who will be vacating their houses due to increased noise levels</a:t>
            </a:r>
            <a:endParaRPr lang="en-GB" dirty="0"/>
          </a:p>
          <a:p>
            <a:pPr lvl="0"/>
            <a:r>
              <a:rPr lang="en-IE" dirty="0"/>
              <a:t>Substantial community funding for local residents</a:t>
            </a:r>
            <a:endParaRPr lang="en-GB" dirty="0"/>
          </a:p>
          <a:p>
            <a:pPr lvl="0"/>
            <a:r>
              <a:rPr lang="en-IE" dirty="0"/>
              <a:t>Support for environmental programmes in EU designated Special areas of Conservation and Special Protection Areas around Dublin Airport</a:t>
            </a:r>
            <a:endParaRPr lang="en-GB" dirty="0"/>
          </a:p>
          <a:p>
            <a:endParaRPr lang="en-GB" dirty="0"/>
          </a:p>
        </p:txBody>
      </p:sp>
    </p:spTree>
    <p:extLst>
      <p:ext uri="{BB962C8B-B14F-4D97-AF65-F5344CB8AC3E}">
        <p14:creationId xmlns:p14="http://schemas.microsoft.com/office/powerpoint/2010/main" val="84755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9396" y="559099"/>
            <a:ext cx="8610600" cy="1293028"/>
          </a:xfrm>
        </p:spPr>
        <p:txBody>
          <a:bodyPr>
            <a:normAutofit fontScale="90000"/>
          </a:bodyPr>
          <a:lstStyle/>
          <a:p>
            <a:pPr algn="ctr"/>
            <a:r>
              <a:rPr lang="en-IE" sz="3600" b="1" dirty="0"/>
              <a:t>Forum  Position on Aircraft Noise (Dublin Airport) Regulation Bill 2018</a:t>
            </a:r>
            <a:r>
              <a:rPr lang="en-GB" dirty="0"/>
              <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pPr lvl="0"/>
            <a:r>
              <a:rPr lang="en-IE" dirty="0"/>
              <a:t>The EU Regulation 598/2014 must be brought into Irish Legislation “to establish rules and procedures with regard to the introduction of noise-related operating restrictions at Union Airports” using the *ICAO Balanced Approach. All communities around Dublin Airport agree with the above statement in the Bill </a:t>
            </a:r>
            <a:endParaRPr lang="en-GB" dirty="0"/>
          </a:p>
          <a:p>
            <a:pPr lvl="0"/>
            <a:r>
              <a:rPr lang="en-IE" dirty="0"/>
              <a:t>All communities around Dublin Airport agree on the need to develop Dublin Airport for the benefit of the economy. They agree that the passage of the Bill should be undertaken in a timely fashion</a:t>
            </a:r>
            <a:endParaRPr lang="en-GB" dirty="0"/>
          </a:p>
          <a:p>
            <a:pPr lvl="0"/>
            <a:r>
              <a:rPr lang="en-IE" dirty="0"/>
              <a:t>No group in FORUM has ever denied the need for the new runway.</a:t>
            </a:r>
            <a:endParaRPr lang="en-GB" dirty="0"/>
          </a:p>
          <a:p>
            <a:pPr lvl="0"/>
            <a:r>
              <a:rPr lang="en-IE" dirty="0"/>
              <a:t>All groups in FORUM are agreed on the need to appoint a Competent Authority who will develop the noise -related restrictions around Dublin Airport on a totally independent basis</a:t>
            </a:r>
            <a:endParaRPr lang="en-GB" dirty="0"/>
          </a:p>
          <a:p>
            <a:pPr lvl="0"/>
            <a:r>
              <a:rPr lang="en-IE" dirty="0"/>
              <a:t>We agree on the need to have regulatory clarity to ensure that airlines using the airport are not held up in making investment decisions to base aircraft at Dublin Airport</a:t>
            </a:r>
            <a:endParaRPr lang="en-GB" dirty="0"/>
          </a:p>
          <a:p>
            <a:r>
              <a:rPr lang="en-IE" b="1" dirty="0"/>
              <a:t>Benefits of the New Runway</a:t>
            </a:r>
            <a:endParaRPr lang="en-GB" dirty="0"/>
          </a:p>
          <a:p>
            <a:r>
              <a:rPr lang="en-IE" dirty="0"/>
              <a:t>FORUM is happy to see that the new runway will benefit tourism, trade and FDI. The future of all communities in Fingal is dependant on the benefits (especially the jobs) that will result from the new runway at Dublin Airport.</a:t>
            </a:r>
            <a:endParaRPr lang="en-GB" dirty="0"/>
          </a:p>
          <a:p>
            <a:r>
              <a:rPr lang="en-IE" b="1" dirty="0"/>
              <a:t>New Legislation  </a:t>
            </a:r>
            <a:endParaRPr lang="en-GB" dirty="0"/>
          </a:p>
          <a:p>
            <a:r>
              <a:rPr lang="en-IE" dirty="0"/>
              <a:t>The development of holistic noise restrictions airport-wide and in surrounding areas which will protect the health of workers, passengers and the population of nearby communities using the ICAO  Balanced Approach is welcomed by FORUM representing local communities</a:t>
            </a:r>
            <a:endParaRPr lang="en-GB" dirty="0"/>
          </a:p>
          <a:p>
            <a:endParaRPr lang="en-GB" dirty="0"/>
          </a:p>
        </p:txBody>
      </p:sp>
    </p:spTree>
    <p:extLst>
      <p:ext uri="{BB962C8B-B14F-4D97-AF65-F5344CB8AC3E}">
        <p14:creationId xmlns:p14="http://schemas.microsoft.com/office/powerpoint/2010/main" val="2403600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80</TotalTime>
  <Words>1522</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Berlin Sans FB</vt:lpstr>
      <vt:lpstr>Century Gothic</vt:lpstr>
      <vt:lpstr>Vapor Trail</vt:lpstr>
      <vt:lpstr>FinGal Organised Residents United movement ( FORUM)</vt:lpstr>
      <vt:lpstr>WHo are forum  and who do we represent!</vt:lpstr>
      <vt:lpstr>FORUM objects to the Minister’s proposal to appointment Fingal County Council as the competent authority for the following reasons – </vt:lpstr>
      <vt:lpstr>FORUM objects to the Minister’s proposal to appointment Fingal County Council as the competent authority for the following reasons – </vt:lpstr>
      <vt:lpstr>FORUM  favours the appointment of The Commission for Aviation Regulation (CAR) as the Competent Authority</vt:lpstr>
      <vt:lpstr>What do Local Communities Require? </vt:lpstr>
      <vt:lpstr>What do Local Communities require?</vt:lpstr>
      <vt:lpstr>What do Local Communities require ?</vt:lpstr>
      <vt:lpstr>Forum  Position on Aircraft Noise (Dublin Airport) Regulation Bill 2018 </vt:lpstr>
      <vt:lpstr>Forum  Position on Aircraft Noise (Dublin Airport) Regulation Bill 2018</vt:lpstr>
      <vt:lpstr>Forum  Position on Aircraft Noise (Dublin Airport) Regulation Bill 2018 and NEW WHO Guidelines</vt:lpstr>
      <vt:lpstr>Forum  Position on Aircraft Noise (Dublin Airport) Regulation Bill 2018</vt:lpstr>
      <vt:lpstr>Forum  Position on Aircraft Noise (Dublin Airport) Regulation Bill 2018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FinGal Organised Residents United movement ( FORUM)</dc:title>
  <dc:creator>David Kelly</dc:creator>
  <cp:lastModifiedBy>David Kelly</cp:lastModifiedBy>
  <cp:revision>11</cp:revision>
  <dcterms:created xsi:type="dcterms:W3CDTF">2019-01-15T19:20:28Z</dcterms:created>
  <dcterms:modified xsi:type="dcterms:W3CDTF">2019-01-18T12:24:12Z</dcterms:modified>
</cp:coreProperties>
</file>